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5"/>
  </p:notesMasterIdLst>
  <p:handoutMasterIdLst>
    <p:handoutMasterId r:id="rId86"/>
  </p:handoutMasterIdLst>
  <p:sldIdLst>
    <p:sldId id="301"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94"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96" r:id="rId42"/>
    <p:sldId id="344" r:id="rId43"/>
    <p:sldId id="345" r:id="rId44"/>
    <p:sldId id="346" r:id="rId45"/>
    <p:sldId id="391" r:id="rId46"/>
    <p:sldId id="347" r:id="rId47"/>
    <p:sldId id="348" r:id="rId48"/>
    <p:sldId id="349" r:id="rId49"/>
    <p:sldId id="350" r:id="rId50"/>
    <p:sldId id="351" r:id="rId51"/>
    <p:sldId id="352" r:id="rId52"/>
    <p:sldId id="397" r:id="rId53"/>
    <p:sldId id="354" r:id="rId54"/>
    <p:sldId id="355" r:id="rId55"/>
    <p:sldId id="356" r:id="rId56"/>
    <p:sldId id="357" r:id="rId57"/>
    <p:sldId id="358" r:id="rId58"/>
    <p:sldId id="359" r:id="rId59"/>
    <p:sldId id="360" r:id="rId60"/>
    <p:sldId id="361" r:id="rId61"/>
    <p:sldId id="362" r:id="rId62"/>
    <p:sldId id="39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05" r:id="rId8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94337" autoAdjust="0"/>
  </p:normalViewPr>
  <p:slideViewPr>
    <p:cSldViewPr snapToGrid="0" snapToObjects="1">
      <p:cViewPr varScale="1">
        <p:scale>
          <a:sx n="105" d="100"/>
          <a:sy n="105" d="100"/>
        </p:scale>
        <p:origin x="126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6" d="100"/>
          <a:sy n="56" d="100"/>
        </p:scale>
        <p:origin x="210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t>Because languages are for people.</a:t>
            </a:r>
            <a:r>
              <a:rPr lang="en-US" altLang="en-US" baseline="0" dirty="0" smtClean="0"/>
              <a:t> </a:t>
            </a:r>
            <a:r>
              <a:rPr lang="en-US" altLang="en-US" dirty="0" smtClean="0"/>
              <a:t>Assembly language is good for computers, not people.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
        <p:nvSpPr>
          <p:cNvPr id="5" name="Notes Placeholder 2"/>
          <p:cNvSpPr txBox="1">
            <a:spLocks/>
          </p:cNvSpPr>
          <p:nvPr/>
        </p:nvSpPr>
        <p:spPr bwMode="auto">
          <a:xfrm>
            <a:off x="685799"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r>
              <a:rPr lang="en-US" altLang="en-US" dirty="0" smtClean="0">
                <a:ea typeface="ＭＳ Ｐゴシック" charset="-128"/>
              </a:rPr>
              <a:t>Because languages are for people.  Assembly language is good for computers, not people.</a:t>
            </a:r>
          </a:p>
        </p:txBody>
      </p:sp>
    </p:spTree>
    <p:extLst>
      <p:ext uri="{BB962C8B-B14F-4D97-AF65-F5344CB8AC3E}">
        <p14:creationId xmlns:p14="http://schemas.microsoft.com/office/powerpoint/2010/main" val="189826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t>The big CS question: Does P = NP? Can we solve NP problems in P time? A big class of common NP problems where if we solve one, we solve all: NP-Complete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The big CS question: Does P = NP?  Can we solve NP problems in P time?  A big class of common NP problems where if we solve one, we solve all: NP-Complete</a:t>
            </a:r>
          </a:p>
        </p:txBody>
      </p:sp>
    </p:spTree>
    <p:extLst>
      <p:ext uri="{BB962C8B-B14F-4D97-AF65-F5344CB8AC3E}">
        <p14:creationId xmlns:p14="http://schemas.microsoft.com/office/powerpoint/2010/main" val="385801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dirty="0" smtClean="0"/>
              <a:t>http://www.digidome.nl/alan.htm Might mention the Enigma machine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dirty="0">
              <a:solidFill>
                <a:schemeClr val="dk1"/>
              </a:solidFill>
              <a:latin typeface="Arial"/>
              <a:ea typeface="Arial"/>
              <a:cs typeface="Arial"/>
              <a:sym typeface="Arial"/>
            </a:endParaRPr>
          </a:p>
        </p:txBody>
      </p:sp>
      <p:sp>
        <p:nvSpPr>
          <p:cNvPr id="5" name="Rectangle 3"/>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marL="0" marR="0" lvl="0"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1pPr>
            <a:lvl2pPr marL="457200" marR="0" lvl="1"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2pPr>
            <a:lvl3pPr marL="914400" marR="0" lvl="2"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3pPr>
            <a:lvl4pPr marL="1371600" marR="0" lvl="3"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4pPr>
            <a:lvl5pPr marL="1828800" marR="0" lvl="4"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5pPr>
            <a:lvl6pPr marL="2286000" marR="0" lvl="5"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6pPr>
            <a:lvl7pPr marL="2743200" marR="0" lvl="6"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7pPr>
            <a:lvl8pPr marL="3200400" marR="0" lvl="7"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8pPr>
            <a:lvl9pPr marL="3657600" marR="0" lvl="8" indent="0" algn="l" defTabSz="457200" rtl="0" eaLnBrk="1" latinLnBrk="0" hangingPunct="1">
              <a:spcBef>
                <a:spcPts val="0"/>
              </a:spcBef>
              <a:buNone/>
              <a:defRPr sz="1200" b="0" i="0" u="none" strike="noStrike" kern="1200" cap="none">
                <a:solidFill>
                  <a:schemeClr val="dk1"/>
                </a:solidFill>
                <a:latin typeface="Arial"/>
                <a:ea typeface="Arial"/>
                <a:cs typeface="Arial"/>
                <a:sym typeface="Arial"/>
              </a:defRPr>
            </a:lvl9pPr>
          </a:lstStyle>
          <a:p>
            <a:pPr>
              <a:spcBef>
                <a:spcPct val="0"/>
              </a:spcBef>
            </a:pPr>
            <a:r>
              <a:rPr lang="en-US" altLang="en-US" dirty="0" smtClean="0">
                <a:ea typeface="ＭＳ Ｐゴシック" charset="-128"/>
              </a:rPr>
              <a:t>http://www.digidome.nl/alan.htm  Might mention the Enigma machine</a:t>
            </a:r>
          </a:p>
        </p:txBody>
      </p:sp>
    </p:spTree>
    <p:extLst>
      <p:ext uri="{BB962C8B-B14F-4D97-AF65-F5344CB8AC3E}">
        <p14:creationId xmlns:p14="http://schemas.microsoft.com/office/powerpoint/2010/main" val="1938930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4/27/2018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4/27/2018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4/27/2018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4/27/2018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31.wmf"/><Relationship Id="rId5" Type="http://schemas.openxmlformats.org/officeDocument/2006/relationships/oleObject" Target="../embeddings/oleObject5.bin"/><Relationship Id="rId4" Type="http://schemas.openxmlformats.org/officeDocument/2006/relationships/image" Target="../media/image30.wmf"/></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35.wmf"/><Relationship Id="rId5" Type="http://schemas.openxmlformats.org/officeDocument/2006/relationships/oleObject" Target="../embeddings/oleObject8.bin"/><Relationship Id="rId4" Type="http://schemas.openxmlformats.org/officeDocument/2006/relationships/image" Target="../media/image34.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36.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0.xml"/><Relationship Id="rId1" Type="http://schemas.openxmlformats.org/officeDocument/2006/relationships/vmlDrawing" Target="../drawings/vmlDrawing7.vml"/><Relationship Id="rId6" Type="http://schemas.openxmlformats.org/officeDocument/2006/relationships/image" Target="../media/image38.wmf"/><Relationship Id="rId5" Type="http://schemas.openxmlformats.org/officeDocument/2006/relationships/oleObject" Target="../embeddings/oleObject11.bin"/><Relationship Id="rId4" Type="http://schemas.openxmlformats.org/officeDocument/2006/relationships/image" Target="../media/image37.wmf"/></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0.xml"/><Relationship Id="rId1" Type="http://schemas.openxmlformats.org/officeDocument/2006/relationships/vmlDrawing" Target="../drawings/vmlDrawing8.vml"/><Relationship Id="rId6" Type="http://schemas.openxmlformats.org/officeDocument/2006/relationships/image" Target="../media/image41.wmf"/><Relationship Id="rId5" Type="http://schemas.openxmlformats.org/officeDocument/2006/relationships/oleObject" Target="../embeddings/oleObject13.bin"/><Relationship Id="rId4" Type="http://schemas.openxmlformats.org/officeDocument/2006/relationships/image" Target="../media/image40.wmf"/></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9.xml"/><Relationship Id="rId1" Type="http://schemas.openxmlformats.org/officeDocument/2006/relationships/vmlDrawing" Target="../drawings/vmlDrawing9.vml"/><Relationship Id="rId4" Type="http://schemas.openxmlformats.org/officeDocument/2006/relationships/image" Target="../media/image44.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0.xml"/><Relationship Id="rId1" Type="http://schemas.openxmlformats.org/officeDocument/2006/relationships/vmlDrawing" Target="../drawings/vmlDrawing10.vml"/><Relationship Id="rId6" Type="http://schemas.openxmlformats.org/officeDocument/2006/relationships/image" Target="../media/image48.wmf"/><Relationship Id="rId5" Type="http://schemas.openxmlformats.org/officeDocument/2006/relationships/oleObject" Target="../embeddings/oleObject16.bin"/><Relationship Id="rId4" Type="http://schemas.openxmlformats.org/officeDocument/2006/relationships/image" Target="../media/image47.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1.vml"/><Relationship Id="rId4" Type="http://schemas.openxmlformats.org/officeDocument/2006/relationships/image" Target="../media/image49.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1.xml"/><Relationship Id="rId1" Type="http://schemas.openxmlformats.org/officeDocument/2006/relationships/vmlDrawing" Target="../drawings/vmlDrawing12.vml"/><Relationship Id="rId4" Type="http://schemas.openxmlformats.org/officeDocument/2006/relationships/image" Target="../media/image50.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1.xml"/><Relationship Id="rId1" Type="http://schemas.openxmlformats.org/officeDocument/2006/relationships/vmlDrawing" Target="../drawings/vmlDrawing13.vml"/><Relationship Id="rId6" Type="http://schemas.openxmlformats.org/officeDocument/2006/relationships/image" Target="../media/image52.wmf"/><Relationship Id="rId5" Type="http://schemas.openxmlformats.org/officeDocument/2006/relationships/oleObject" Target="../embeddings/oleObject20.bin"/><Relationship Id="rId4" Type="http://schemas.openxmlformats.org/officeDocument/2006/relationships/image" Target="../media/image51.wmf"/></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vmlDrawing" Target="../drawings/vmlDrawing14.vml"/><Relationship Id="rId5" Type="http://schemas.openxmlformats.org/officeDocument/2006/relationships/image" Target="../media/image55.wmf"/><Relationship Id="rId4" Type="http://schemas.openxmlformats.org/officeDocument/2006/relationships/oleObject" Target="../embeddings/oleObject21.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solidFill>
                  <a:schemeClr val="tx2"/>
                </a:solidFill>
              </a:rPr>
              <a:t>Introduction to Computing </a:t>
            </a:r>
            <a:r>
              <a:rPr lang="en-US" sz="3200" dirty="0" smtClean="0">
                <a:solidFill>
                  <a:schemeClr val="tx2"/>
                </a:solidFill>
              </a:rPr>
              <a:t>and Programming </a:t>
            </a:r>
            <a:r>
              <a:rPr lang="en-US" sz="3200" dirty="0">
                <a:solidFill>
                  <a:schemeClr val="tx2"/>
                </a:solidFill>
              </a:rPr>
              <a:t>in </a:t>
            </a:r>
            <a:r>
              <a:rPr lang="en-US" sz="3200" dirty="0" smtClean="0">
                <a:solidFill>
                  <a:schemeClr val="tx2"/>
                </a:solidFill>
              </a:rPr>
              <a:t>Python™: </a:t>
            </a:r>
            <a:r>
              <a:rPr lang="en-US" sz="3200" dirty="0">
                <a:solidFill>
                  <a:schemeClr val="tx2"/>
                </a:solidFill>
              </a:rPr>
              <a:t>A </a:t>
            </a:r>
            <a:r>
              <a:rPr lang="en-US" sz="3200" dirty="0" smtClean="0">
                <a:solidFill>
                  <a:schemeClr val="tx2"/>
                </a:solidFill>
              </a:rPr>
              <a:t>Multimedia Approach</a:t>
            </a:r>
            <a:endParaRPr lang="en-US" sz="3200" dirty="0">
              <a:solidFill>
                <a:schemeClr val="tx2"/>
              </a:solidFill>
            </a:endParaRPr>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solidFill>
                  <a:schemeClr val="tx1"/>
                </a:solidFill>
                <a:latin typeface="+mn-lt"/>
              </a:rPr>
              <a:t>Chapter 15</a:t>
            </a:r>
            <a:endParaRPr lang="en-US" b="1" dirty="0">
              <a:solidFill>
                <a:schemeClr val="tx1"/>
              </a:solidFill>
              <a:latin typeface="+mn-lt"/>
            </a:endParaRPr>
          </a:p>
        </p:txBody>
      </p:sp>
      <p:sp>
        <p:nvSpPr>
          <p:cNvPr id="5" name="Text Placeholder 4"/>
          <p:cNvSpPr>
            <a:spLocks noGrp="1"/>
          </p:cNvSpPr>
          <p:nvPr>
            <p:ph type="body" idx="3"/>
          </p:nvPr>
        </p:nvSpPr>
        <p:spPr>
          <a:xfrm>
            <a:off x="4876800" y="3143957"/>
            <a:ext cx="3657600" cy="1210329"/>
          </a:xfrm>
        </p:spPr>
        <p:txBody>
          <a:bodyPr/>
          <a:lstStyle/>
          <a:p>
            <a:pPr algn="ctr"/>
            <a:r>
              <a:rPr lang="en-US" altLang="en-US" dirty="0">
                <a:solidFill>
                  <a:schemeClr val="tx1"/>
                </a:solidFill>
                <a:latin typeface="+mn-lt"/>
                <a:ea typeface="ＭＳ Ｐゴシック" charset="-128"/>
              </a:rPr>
              <a:t>Topics in Computer Science: Speed</a:t>
            </a:r>
            <a:endParaRPr lang="en-US" dirty="0">
              <a:solidFill>
                <a:schemeClr val="tx1"/>
              </a:solidFill>
              <a:latin typeface="+mn-lt"/>
            </a:endParaRP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Assembly Instructions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Assembly instructions tell the computer to do things like: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Store numbers into particular memory locations or into special locations (variables) in the computer.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Test numbers for equality, greater-than, or less-than.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Add numbers together, or subtract them.</a:t>
            </a:r>
          </a:p>
        </p:txBody>
      </p:sp>
    </p:spTree>
    <p:extLst>
      <p:ext uri="{BB962C8B-B14F-4D97-AF65-F5344CB8AC3E}">
        <p14:creationId xmlns:p14="http://schemas.microsoft.com/office/powerpoint/2010/main" val="1189855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 Example Assembly Language Program</a:t>
            </a:r>
            <a:endParaRPr lang="en-US" altLang="en-US" kern="1200" dirty="0">
              <a:latin typeface="Times New Roman" panose="02020603050405020304" pitchFamily="18" charset="0"/>
              <a:ea typeface="ＭＳ Ｐゴシック" charset="-128"/>
            </a:endParaRPr>
          </a:p>
        </p:txBody>
      </p:sp>
      <p:pic>
        <p:nvPicPr>
          <p:cNvPr id="3" name="Picture 2" descr="The code has 4 lines. The lines read as follows. Line 1. LOAD hash 10 comma R 0 semicolon Load special variable R 0 with 10. Line 2. LOAD hash 12 comma R 1 semicolon Load special variable R 1 with 12. Line 3. SUM R 0 comma R 1 semicolon Add special variables R 0 and R 1. Line 4. S T O R, R 1 comma hash 45 semicolon Store the result into memory location hash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47" y="2077655"/>
            <a:ext cx="7565666" cy="1676400"/>
          </a:xfrm>
          <a:prstGeom prst="rect">
            <a:avLst/>
          </a:prstGeom>
        </p:spPr>
      </p:pic>
      <p:sp>
        <p:nvSpPr>
          <p:cNvPr id="4" name="Text Placeholder 3"/>
          <p:cNvSpPr>
            <a:spLocks noGrp="1"/>
          </p:cNvSpPr>
          <p:nvPr>
            <p:ph type="body" idx="1"/>
          </p:nvPr>
        </p:nvSpPr>
        <p:spPr>
          <a:xfrm>
            <a:off x="457200" y="4275220"/>
            <a:ext cx="8229600" cy="1484992"/>
          </a:xfrm>
        </p:spPr>
        <p:txBody>
          <a:bodyPr wrap="square" lIns="91425" tIns="91425" rIns="91425" bIns="91425">
            <a:spAutoFit/>
          </a:bodyPr>
          <a:lstStyle/>
          <a:p>
            <a:pPr marL="0" lvl="0" indent="0" fontAlgn="base">
              <a:spcAft>
                <a:spcPct val="0"/>
              </a:spcAft>
              <a:buNone/>
            </a:pPr>
            <a:r>
              <a:rPr lang="en-US" altLang="en-US" sz="2400" kern="1200" dirty="0">
                <a:solidFill>
                  <a:srgbClr val="000000"/>
                </a:solidFill>
                <a:latin typeface="Arial (Body)"/>
                <a:ea typeface="ＭＳ Ｐゴシック" charset="-128"/>
                <a:cs typeface="+mn-cs"/>
              </a:rPr>
              <a:t>Recall that we talked about memory as a long series of mailboxes in a </a:t>
            </a:r>
            <a:r>
              <a:rPr lang="en-US" altLang="en-US" sz="2400" kern="1200" dirty="0" smtClean="0">
                <a:solidFill>
                  <a:srgbClr val="000000"/>
                </a:solidFill>
                <a:latin typeface="Arial (Body)"/>
                <a:ea typeface="ＭＳ Ｐゴシック" charset="-128"/>
                <a:cs typeface="+mn-cs"/>
              </a:rPr>
              <a:t>mailroom.</a:t>
            </a:r>
          </a:p>
          <a:p>
            <a:pPr marL="0" lvl="0" indent="0" fontAlgn="base">
              <a:spcAft>
                <a:spcPct val="0"/>
              </a:spcAft>
              <a:buNone/>
            </a:pPr>
            <a:r>
              <a:rPr lang="en-US" altLang="en-US" sz="2400" kern="1200" dirty="0" smtClean="0">
                <a:solidFill>
                  <a:srgbClr val="000000"/>
                </a:solidFill>
                <a:latin typeface="Arial (Body)"/>
                <a:ea typeface="ＭＳ Ｐゴシック" charset="-128"/>
                <a:cs typeface="+mn-cs"/>
              </a:rPr>
              <a:t>Each </a:t>
            </a:r>
            <a:r>
              <a:rPr lang="en-US" altLang="en-US" sz="2400" kern="1200" dirty="0">
                <a:solidFill>
                  <a:srgbClr val="000000"/>
                </a:solidFill>
                <a:latin typeface="Arial (Body)"/>
                <a:ea typeface="ＭＳ Ｐゴシック" charset="-128"/>
                <a:cs typeface="+mn-cs"/>
              </a:rPr>
              <a:t>one has a </a:t>
            </a:r>
            <a:r>
              <a:rPr lang="en-US" altLang="en-US" sz="2400" kern="1200" dirty="0" smtClean="0">
                <a:solidFill>
                  <a:srgbClr val="000000"/>
                </a:solidFill>
                <a:latin typeface="Arial (Body)"/>
                <a:ea typeface="ＭＳ Ｐゴシック" charset="-128"/>
                <a:cs typeface="+mn-cs"/>
              </a:rPr>
              <a:t>number</a:t>
            </a:r>
            <a:endParaRPr lang="en-US" altLang="en-US" sz="2400" kern="1200" dirty="0">
              <a:solidFill>
                <a:srgbClr val="000000"/>
              </a:solidFill>
              <a:latin typeface="Arial (Body)"/>
              <a:ea typeface="ＭＳ Ｐゴシック" charset="-128"/>
              <a:cs typeface="+mn-cs"/>
            </a:endParaRPr>
          </a:p>
        </p:txBody>
      </p:sp>
      <p:pic>
        <p:nvPicPr>
          <p:cNvPr id="5" name="Picture 4" descr="left parenthesis like hash 45 right parenthesis."/>
          <p:cNvPicPr>
            <a:picLocks noChangeAspect="1"/>
          </p:cNvPicPr>
          <p:nvPr/>
        </p:nvPicPr>
        <p:blipFill rotWithShape="1">
          <a:blip r:embed="rId3"/>
          <a:srcRect l="21965" t="21506" r="9349" b="27070"/>
          <a:stretch/>
        </p:blipFill>
        <p:spPr>
          <a:xfrm>
            <a:off x="3872483" y="5340096"/>
            <a:ext cx="1344169" cy="329184"/>
          </a:xfrm>
          <a:prstGeom prst="rect">
            <a:avLst/>
          </a:prstGeom>
        </p:spPr>
      </p:pic>
    </p:spTree>
    <p:extLst>
      <p:ext uri="{BB962C8B-B14F-4D97-AF65-F5344CB8AC3E}">
        <p14:creationId xmlns:p14="http://schemas.microsoft.com/office/powerpoint/2010/main" val="4292629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solidFill>
                  <a:schemeClr val="tx2"/>
                </a:solidFill>
                <a:latin typeface="Times New Roman" panose="02020603050405020304" pitchFamily="18" charset="0"/>
                <a:ea typeface="ＭＳ Ｐゴシック" charset="-128"/>
              </a:rPr>
              <a:t>Assembler → Machine</a:t>
            </a:r>
            <a:endParaRPr lang="en-US" altLang="en-US" sz="2000" b="0" kern="1200" dirty="0">
              <a:solidFill>
                <a:schemeClr val="tx2"/>
              </a:solidFill>
              <a:latin typeface="Times New Roman" panose="02020603050405020304" pitchFamily="18" charset="0"/>
              <a:ea typeface="ＭＳ Ｐゴシック" charset="-128"/>
            </a:endParaRPr>
          </a:p>
        </p:txBody>
      </p:sp>
      <p:pic>
        <p:nvPicPr>
          <p:cNvPr id="3" name="Picture 2" descr="Computer code has 4 lines. The lines read as follows. Line 1. LOAD hash 10 comma R 0 semicolon Load special variable R 0 with 10. Line 2. LOAD hash 12 comma R 1 semicolon Load special variable R 1 with 12. Line 3. SUM R 0 comma R 1 semicolon Add special variables R 0 and R 1. Line 4. S T O R, R 1 comma hash 45 semicolon Store the result into memory location hash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78" y="1733684"/>
            <a:ext cx="7716444" cy="1711430"/>
          </a:xfrm>
          <a:prstGeom prst="rect">
            <a:avLst/>
          </a:prstGeom>
        </p:spPr>
      </p:pic>
      <p:sp>
        <p:nvSpPr>
          <p:cNvPr id="11" name="Text Placeholder 10"/>
          <p:cNvSpPr>
            <a:spLocks noGrp="1"/>
          </p:cNvSpPr>
          <p:nvPr>
            <p:ph type="body" idx="1"/>
          </p:nvPr>
        </p:nvSpPr>
        <p:spPr>
          <a:xfrm>
            <a:off x="457200" y="3866148"/>
            <a:ext cx="8229600" cy="2163763"/>
          </a:xfrm>
        </p:spPr>
        <p:txBody>
          <a:bodyPr/>
          <a:lstStyle/>
          <a:p>
            <a:pPr eaLnBrk="1" hangingPunct="1">
              <a:spcBef>
                <a:spcPct val="20000"/>
              </a:spcBef>
              <a:buClr>
                <a:schemeClr val="accent1"/>
              </a:buClr>
              <a:buSzPct val="75000"/>
              <a:buFont typeface="Wingdings" panose="05000000000000000000" pitchFamily="2" charset="2"/>
              <a:buNone/>
            </a:pPr>
            <a:r>
              <a:rPr lang="en-US" altLang="en-US" sz="2400" dirty="0">
                <a:latin typeface="+mn-lt"/>
                <a:cs typeface="Times New Roman" panose="02020603050405020304" pitchFamily="18" charset="0"/>
              </a:rPr>
              <a:t>Might appear in memory as just 12 bytes:</a:t>
            </a:r>
          </a:p>
          <a:p>
            <a:pPr eaLnBrk="1" hangingPunct="1">
              <a:spcBef>
                <a:spcPct val="20000"/>
              </a:spcBef>
              <a:buClr>
                <a:schemeClr val="accent1"/>
              </a:buClr>
              <a:buSzPct val="75000"/>
              <a:buFont typeface="Wingdings" panose="05000000000000000000" pitchFamily="2" charset="2"/>
              <a:buNone/>
            </a:pPr>
            <a:r>
              <a:rPr lang="en-US" altLang="en-US" sz="2400" dirty="0" smtClean="0">
                <a:latin typeface="+mn-lt"/>
                <a:cs typeface="Times New Roman" panose="02020603050405020304" pitchFamily="18" charset="0"/>
              </a:rPr>
              <a:t>01 00 10</a:t>
            </a:r>
            <a:endParaRPr lang="en-US" altLang="en-US" sz="2400" dirty="0">
              <a:latin typeface="+mn-lt"/>
              <a:cs typeface="Times New Roman" panose="02020603050405020304" pitchFamily="18" charset="0"/>
            </a:endParaRPr>
          </a:p>
          <a:p>
            <a:pPr eaLnBrk="1" hangingPunct="1">
              <a:spcBef>
                <a:spcPct val="20000"/>
              </a:spcBef>
              <a:buClr>
                <a:schemeClr val="accent1"/>
              </a:buClr>
              <a:buSzPct val="75000"/>
              <a:buFont typeface="Wingdings" panose="05000000000000000000" pitchFamily="2" charset="2"/>
              <a:buNone/>
            </a:pPr>
            <a:r>
              <a:rPr lang="en-US" altLang="en-US" sz="2400" dirty="0" smtClean="0">
                <a:latin typeface="+mn-lt"/>
                <a:cs typeface="Times New Roman" panose="02020603050405020304" pitchFamily="18" charset="0"/>
              </a:rPr>
              <a:t>01 0112</a:t>
            </a:r>
            <a:endParaRPr lang="en-US" altLang="en-US" sz="2400" dirty="0">
              <a:latin typeface="+mn-lt"/>
              <a:cs typeface="Times New Roman" panose="02020603050405020304" pitchFamily="18" charset="0"/>
            </a:endParaRPr>
          </a:p>
          <a:p>
            <a:pPr eaLnBrk="1" hangingPunct="1">
              <a:spcBef>
                <a:spcPct val="20000"/>
              </a:spcBef>
              <a:buClr>
                <a:schemeClr val="accent1"/>
              </a:buClr>
              <a:buSzPct val="75000"/>
              <a:buFont typeface="Wingdings" panose="05000000000000000000" pitchFamily="2" charset="2"/>
              <a:buNone/>
            </a:pPr>
            <a:r>
              <a:rPr lang="en-US" altLang="en-US" sz="2400" dirty="0" smtClean="0">
                <a:latin typeface="+mn-lt"/>
                <a:cs typeface="Times New Roman" panose="02020603050405020304" pitchFamily="18" charset="0"/>
              </a:rPr>
              <a:t>02 00 01</a:t>
            </a:r>
            <a:endParaRPr lang="en-US" altLang="en-US" sz="2400" dirty="0">
              <a:latin typeface="+mn-lt"/>
              <a:cs typeface="Times New Roman" panose="02020603050405020304" pitchFamily="18" charset="0"/>
            </a:endParaRPr>
          </a:p>
          <a:p>
            <a:pPr eaLnBrk="1" hangingPunct="1">
              <a:spcBef>
                <a:spcPct val="20000"/>
              </a:spcBef>
              <a:buClr>
                <a:schemeClr val="accent1"/>
              </a:buClr>
              <a:buSzPct val="75000"/>
              <a:buFont typeface="Wingdings" panose="05000000000000000000" pitchFamily="2" charset="2"/>
              <a:buNone/>
            </a:pPr>
            <a:r>
              <a:rPr lang="en-US" altLang="en-US" sz="2400" dirty="0" smtClean="0">
                <a:latin typeface="+mn-lt"/>
                <a:cs typeface="Times New Roman" panose="02020603050405020304" pitchFamily="18" charset="0"/>
              </a:rPr>
              <a:t>03 01 45</a:t>
            </a:r>
            <a:endParaRPr lang="en-US" sz="2400" dirty="0">
              <a:latin typeface="+mn-lt"/>
              <a:cs typeface="Times New Roman" panose="02020603050405020304" pitchFamily="18" charset="0"/>
            </a:endParaRPr>
          </a:p>
        </p:txBody>
      </p:sp>
    </p:spTree>
    <p:extLst>
      <p:ext uri="{BB962C8B-B14F-4D97-AF65-F5344CB8AC3E}">
        <p14:creationId xmlns:p14="http://schemas.microsoft.com/office/powerpoint/2010/main" val="2246511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Another Example</a:t>
            </a:r>
            <a:endParaRPr lang="en-US" altLang="en-US" kern="1200" dirty="0">
              <a:latin typeface="Times New Roman" panose="02020603050405020304" pitchFamily="18" charset="0"/>
              <a:ea typeface="ＭＳ Ｐゴシック" charset="-128"/>
            </a:endParaRPr>
          </a:p>
        </p:txBody>
      </p:sp>
      <p:pic>
        <p:nvPicPr>
          <p:cNvPr id="6" name="Picture 5" descr="Computer code has 4 lines. The lines read as follows. Line 1. LOAD R 1 comma hash 6 5 5 3 6 semicolon Get a character from keyboard. Line 2. TEST R 1 comma hash 13 semicolon Is it an A S C I I 13 left parenthesis Enter right parenthesis question mark. Line 3. JUMP TRUE hash 3 2 7 6 8 semicolon If true comma go to another part of the program. Line 4. CALL hash 1 6 3 8 4 semicolon If false comma call f u n c period to process the new line."/>
          <p:cNvPicPr>
            <a:picLocks noChangeAspect="1"/>
          </p:cNvPicPr>
          <p:nvPr/>
        </p:nvPicPr>
        <p:blipFill rotWithShape="1">
          <a:blip r:embed="rId2"/>
          <a:srcRect t="3000" r="1546" b="6509"/>
          <a:stretch/>
        </p:blipFill>
        <p:spPr>
          <a:xfrm>
            <a:off x="526438" y="1545489"/>
            <a:ext cx="8091124" cy="2212258"/>
          </a:xfrm>
          <a:prstGeom prst="rect">
            <a:avLst/>
          </a:prstGeom>
        </p:spPr>
      </p:pic>
      <p:sp>
        <p:nvSpPr>
          <p:cNvPr id="5" name="Text Placeholder 4"/>
          <p:cNvSpPr>
            <a:spLocks noGrp="1"/>
          </p:cNvSpPr>
          <p:nvPr>
            <p:ph type="body" idx="1"/>
          </p:nvPr>
        </p:nvSpPr>
        <p:spPr>
          <a:xfrm>
            <a:off x="457200" y="3929145"/>
            <a:ext cx="8229600" cy="2346960"/>
          </a:xfrm>
        </p:spPr>
        <p:txBody>
          <a:bodyPr anchor="ctr"/>
          <a:lstStyle/>
          <a:p>
            <a:pPr marL="0" indent="0" eaLnBrk="1" hangingPunct="1">
              <a:buFont typeface="Wingdings 2" panose="05020102010507070707" pitchFamily="18" charset="2"/>
              <a:buNone/>
            </a:pPr>
            <a:r>
              <a:rPr lang="en-US" altLang="en-US" sz="2200" dirty="0">
                <a:latin typeface="+mn-lt"/>
              </a:rPr>
              <a:t>Machine Language:</a:t>
            </a:r>
          </a:p>
          <a:p>
            <a:pPr marL="0" indent="0" eaLnBrk="1" hangingPunct="1">
              <a:buFont typeface="Wingdings 2" panose="05020102010507070707" pitchFamily="18" charset="2"/>
              <a:buNone/>
            </a:pPr>
            <a:r>
              <a:rPr lang="en-US" altLang="en-US" sz="2200" dirty="0" smtClean="0">
                <a:latin typeface="+mn-lt"/>
              </a:rPr>
              <a:t>05 01 255 255</a:t>
            </a:r>
          </a:p>
          <a:p>
            <a:pPr marL="0" indent="0" eaLnBrk="1" hangingPunct="1">
              <a:buFont typeface="Wingdings 2" panose="05020102010507070707" pitchFamily="18" charset="2"/>
              <a:buNone/>
            </a:pPr>
            <a:r>
              <a:rPr lang="en-US" altLang="en-US" sz="2200" dirty="0" smtClean="0">
                <a:latin typeface="+mn-lt"/>
              </a:rPr>
              <a:t>10 01 13</a:t>
            </a:r>
            <a:endParaRPr lang="en-US" altLang="en-US" sz="2200" dirty="0">
              <a:latin typeface="+mn-lt"/>
            </a:endParaRPr>
          </a:p>
          <a:p>
            <a:pPr marL="0" indent="0" eaLnBrk="1" hangingPunct="1">
              <a:buFont typeface="Wingdings 2" panose="05020102010507070707" pitchFamily="18" charset="2"/>
              <a:buNone/>
            </a:pPr>
            <a:r>
              <a:rPr lang="en-US" altLang="en-US" sz="2200" dirty="0">
                <a:latin typeface="+mn-lt"/>
              </a:rPr>
              <a:t>20 127 255</a:t>
            </a:r>
          </a:p>
          <a:p>
            <a:pPr marL="0" indent="0" eaLnBrk="1" hangingPunct="1">
              <a:buFont typeface="Wingdings 2" panose="05020102010507070707" pitchFamily="18" charset="2"/>
              <a:buNone/>
            </a:pPr>
            <a:r>
              <a:rPr lang="en-US" altLang="en-US" sz="2200" dirty="0">
                <a:latin typeface="+mn-lt"/>
              </a:rPr>
              <a:t>122 63 </a:t>
            </a:r>
            <a:r>
              <a:rPr lang="en-US" altLang="en-US" sz="2200" dirty="0" smtClean="0">
                <a:latin typeface="+mn-lt"/>
              </a:rPr>
              <a:t>255</a:t>
            </a:r>
            <a:endParaRPr lang="en-US" sz="2200" dirty="0">
              <a:latin typeface="+mn-lt"/>
            </a:endParaRPr>
          </a:p>
        </p:txBody>
      </p:sp>
    </p:spTree>
    <p:extLst>
      <p:ext uri="{BB962C8B-B14F-4D97-AF65-F5344CB8AC3E}">
        <p14:creationId xmlns:p14="http://schemas.microsoft.com/office/powerpoint/2010/main" val="62555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tIns="91425">
            <a:spAutoFit/>
          </a:bodyPr>
          <a:lstStyle/>
          <a:p>
            <a:pPr lvl="0" fontAlgn="base">
              <a:spcBef>
                <a:spcPct val="0"/>
              </a:spcBef>
              <a:spcAft>
                <a:spcPct val="0"/>
              </a:spcAft>
              <a:buClrTx/>
            </a:pPr>
            <a:r>
              <a:rPr lang="en-US" altLang="en-US" sz="3400" kern="1200" dirty="0">
                <a:solidFill>
                  <a:srgbClr val="FFFFFF"/>
                </a:solidFill>
                <a:latin typeface="Times New Roman" panose="02020603050405020304" pitchFamily="18" charset="0"/>
                <a:ea typeface="ＭＳ Ｐゴシック" charset="-128"/>
              </a:rPr>
              <a:t>Why </a:t>
            </a:r>
            <a:r>
              <a:rPr lang="en-US" altLang="en-US" sz="3400" kern="1200" dirty="0" smtClean="0">
                <a:solidFill>
                  <a:srgbClr val="FFFFFF"/>
                </a:solidFill>
                <a:latin typeface="Times New Roman" panose="02020603050405020304" pitchFamily="18" charset="0"/>
                <a:ea typeface="ＭＳ Ｐゴシック" charset="-128"/>
              </a:rPr>
              <a:t>Don’t </a:t>
            </a:r>
            <a:r>
              <a:rPr lang="en-US" altLang="en-US" sz="3400" kern="1200" dirty="0">
                <a:solidFill>
                  <a:srgbClr val="FFFFFF"/>
                </a:solidFill>
                <a:latin typeface="Times New Roman" panose="02020603050405020304" pitchFamily="18" charset="0"/>
                <a:ea typeface="ＭＳ Ｐゴシック" charset="-128"/>
              </a:rPr>
              <a:t>We Teach Everyone Assembly Language?</a:t>
            </a:r>
          </a:p>
        </p:txBody>
      </p:sp>
    </p:spTree>
    <p:extLst>
      <p:ext uri="{BB962C8B-B14F-4D97-AF65-F5344CB8AC3E}">
        <p14:creationId xmlns:p14="http://schemas.microsoft.com/office/powerpoint/2010/main" val="1186398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Devices are Also Just Memory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470234"/>
            <a:ext cx="8229600" cy="4785895"/>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 computer can interact with external devices (like displays, microphones, and speakers) in lots of ways.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Easiest way to understand it (and is often the </a:t>
            </a:r>
            <a:r>
              <a:rPr lang="en-US" altLang="en-US" sz="2400" b="1" kern="1200" dirty="0">
                <a:solidFill>
                  <a:srgbClr val="000000"/>
                </a:solidFill>
                <a:latin typeface="Arial (Body)"/>
                <a:ea typeface="ＭＳ Ｐゴシック" charset="-128"/>
              </a:rPr>
              <a:t>actual</a:t>
            </a:r>
            <a:r>
              <a:rPr lang="en-US" altLang="en-US" sz="2400" kern="1200" dirty="0">
                <a:solidFill>
                  <a:srgbClr val="000000"/>
                </a:solidFill>
                <a:latin typeface="Arial (Body)"/>
                <a:ea typeface="ＭＳ Ｐゴシック" charset="-128"/>
              </a:rPr>
              <a:t> way </a:t>
            </a: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implemented) is to think about external devices as corresponding to a memory location.</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Store a 255 into location 65,542, and suddenly the red component of the pixel at 101,345 on your screen is set to maximum intensity.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Everytime the computer reads location 897,784,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a new sample just read from the microphone.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 the simple loads and stores handle multimedia, too.</a:t>
            </a:r>
          </a:p>
        </p:txBody>
      </p:sp>
    </p:spTree>
    <p:extLst>
      <p:ext uri="{BB962C8B-B14F-4D97-AF65-F5344CB8AC3E}">
        <p14:creationId xmlns:p14="http://schemas.microsoft.com/office/powerpoint/2010/main" val="1021995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Machine Language Is Executed Very Quickly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473440" cy="2785348"/>
          </a:xfrm>
        </p:spPr>
        <p:txBody>
          <a:bodyPr wrap="square" lIns="91425" tIns="91425" rIns="91425" bIns="91425">
            <a:spAutoFit/>
          </a:bodyPr>
          <a:lstStyle/>
          <a:p>
            <a:pPr marL="255600" lvl="0" indent="-255600"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a relatively slow computer today (not </a:t>
            </a:r>
            <a:r>
              <a:rPr lang="en-US" altLang="en-US" sz="2400" kern="1200" dirty="0" smtClean="0">
                <a:solidFill>
                  <a:srgbClr val="000000"/>
                </a:solidFill>
                <a:latin typeface="Arial (Body)"/>
                <a:ea typeface="ＭＳ Ｐゴシック" charset="-128"/>
              </a:rPr>
              <a:t>latest generation</a:t>
            </a:r>
            <a:r>
              <a:rPr lang="en-US" altLang="en-US" sz="2400" kern="1200" dirty="0">
                <a:solidFill>
                  <a:srgbClr val="000000"/>
                </a:solidFill>
                <a:latin typeface="Arial (Body)"/>
                <a:ea typeface="ＭＳ Ｐゴシック" charset="-128"/>
              </a:rPr>
              <a:t>) having a </a:t>
            </a:r>
            <a:r>
              <a:rPr lang="en-US" altLang="en-US" sz="2400" b="1" kern="1200" dirty="0">
                <a:solidFill>
                  <a:srgbClr val="000000"/>
                </a:solidFill>
                <a:latin typeface="Arial (Body)"/>
                <a:ea typeface="ＭＳ Ｐゴシック" charset="-128"/>
              </a:rPr>
              <a:t>clock rate </a:t>
            </a:r>
            <a:r>
              <a:rPr lang="en-US" altLang="en-US" sz="2400" kern="1200" dirty="0">
                <a:solidFill>
                  <a:srgbClr val="000000"/>
                </a:solidFill>
                <a:latin typeface="Arial (Body)"/>
                <a:ea typeface="ＭＳ Ｐゴシック" charset="-128"/>
              </a:rPr>
              <a:t>of 1.5 Gigahertz.</a:t>
            </a:r>
          </a:p>
          <a:p>
            <a:pPr marL="255600" lvl="0" indent="-255600"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that means </a:t>
            </a:r>
            <a:r>
              <a:rPr lang="en-US" altLang="en-US" sz="2400" b="1" kern="1200" dirty="0">
                <a:solidFill>
                  <a:srgbClr val="000000"/>
                </a:solidFill>
                <a:latin typeface="Arial (Body)"/>
                <a:ea typeface="ＭＳ Ｐゴシック" charset="-128"/>
              </a:rPr>
              <a:t>exactly</a:t>
            </a:r>
            <a:r>
              <a:rPr lang="en-US" altLang="en-US" sz="2400" kern="1200" dirty="0">
                <a:solidFill>
                  <a:srgbClr val="000000"/>
                </a:solidFill>
                <a:latin typeface="Arial (Body)"/>
                <a:ea typeface="ＭＳ Ｐゴシック" charset="-128"/>
              </a:rPr>
              <a:t> is hard to explain,</a:t>
            </a:r>
            <a:br>
              <a:rPr lang="en-US" altLang="en-US" sz="2400" kern="1200" dirty="0">
                <a:solidFill>
                  <a:srgbClr val="000000"/>
                </a:solidFill>
                <a:latin typeface="Arial (Body)"/>
                <a:ea typeface="ＭＳ Ｐゴシック" charset="-128"/>
              </a:rPr>
            </a:br>
            <a:r>
              <a:rPr lang="en-US" altLang="en-US" sz="2400" kern="1200" dirty="0">
                <a:solidFill>
                  <a:srgbClr val="000000"/>
                </a:solidFill>
                <a:latin typeface="Arial (Body)"/>
                <a:ea typeface="ＭＳ Ｐゴシック" charset="-128"/>
              </a:rPr>
              <a:t>but </a:t>
            </a: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interpret it as processing 1.5 </a:t>
            </a:r>
            <a:r>
              <a:rPr lang="en-US" altLang="ja-JP" sz="2400" b="1" kern="1200" dirty="0">
                <a:solidFill>
                  <a:srgbClr val="000000"/>
                </a:solidFill>
                <a:latin typeface="Arial (Body)"/>
                <a:ea typeface="ＭＳ Ｐゴシック" charset="-128"/>
              </a:rPr>
              <a:t>billion </a:t>
            </a:r>
            <a:r>
              <a:rPr lang="en-US" altLang="ja-JP" sz="2400" kern="1200" dirty="0">
                <a:solidFill>
                  <a:srgbClr val="000000"/>
                </a:solidFill>
                <a:latin typeface="Arial (Body)"/>
                <a:ea typeface="ＭＳ Ｐゴシック" charset="-128"/>
              </a:rPr>
              <a:t>bytes per second.</a:t>
            </a:r>
          </a:p>
          <a:p>
            <a:pPr marL="255600" lvl="0" indent="-255600"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Those 12 bytes would execute inside the computer, then, </a:t>
            </a:r>
            <a:r>
              <a:rPr lang="en-US" altLang="en-US" sz="2400" kern="1200" dirty="0" smtClean="0">
                <a:solidFill>
                  <a:srgbClr val="000000"/>
                </a:solidFill>
                <a:latin typeface="Arial (Body)"/>
                <a:ea typeface="ＭＳ Ｐゴシック" charset="-128"/>
              </a:rPr>
              <a:t>in</a:t>
            </a:r>
            <a:endParaRPr lang="en-US" altLang="en-US" sz="2400" kern="1200" dirty="0">
              <a:solidFill>
                <a:srgbClr val="000000"/>
              </a:solidFill>
              <a:latin typeface="Arial (Body)"/>
              <a:ea typeface="ＭＳ Ｐゴシック" charset="-128"/>
            </a:endParaRPr>
          </a:p>
        </p:txBody>
      </p:sp>
      <p:graphicFrame>
        <p:nvGraphicFramePr>
          <p:cNvPr id="4" name="Object 3" descr="12 one billion five hundred millionths."/>
          <p:cNvGraphicFramePr>
            <a:graphicFrameLocks noChangeAspect="1"/>
          </p:cNvGraphicFramePr>
          <p:nvPr>
            <p:extLst>
              <p:ext uri="{D42A27DB-BD31-4B8C-83A1-F6EECF244321}">
                <p14:modId xmlns:p14="http://schemas.microsoft.com/office/powerpoint/2010/main" val="3602966007"/>
              </p:ext>
            </p:extLst>
          </p:nvPr>
        </p:nvGraphicFramePr>
        <p:xfrm>
          <a:off x="783215" y="4315108"/>
          <a:ext cx="1843035" cy="699084"/>
        </p:xfrm>
        <a:graphic>
          <a:graphicData uri="http://schemas.openxmlformats.org/presentationml/2006/ole">
            <mc:AlternateContent xmlns:mc="http://schemas.openxmlformats.org/markup-compatibility/2006">
              <mc:Choice xmlns:v="urn:schemas-microsoft-com:vml" Requires="v">
                <p:oleObj spid="_x0000_s2555" name="Equation" r:id="rId3" imgW="1104840" imgH="419040" progId="Equation.DSMT4">
                  <p:embed/>
                </p:oleObj>
              </mc:Choice>
              <mc:Fallback>
                <p:oleObj name="Equation" r:id="rId3" imgW="1104840" imgH="419040" progId="Equation.DSMT4">
                  <p:embed/>
                  <p:pic>
                    <p:nvPicPr>
                      <p:cNvPr id="3" name="Object 2"/>
                      <p:cNvPicPr/>
                      <p:nvPr/>
                    </p:nvPicPr>
                    <p:blipFill>
                      <a:blip r:embed="rId4"/>
                      <a:stretch>
                        <a:fillRect/>
                      </a:stretch>
                    </p:blipFill>
                    <p:spPr>
                      <a:xfrm>
                        <a:off x="783215" y="4315108"/>
                        <a:ext cx="1843035" cy="699084"/>
                      </a:xfrm>
                      <a:prstGeom prst="rect">
                        <a:avLst/>
                      </a:prstGeom>
                    </p:spPr>
                  </p:pic>
                </p:oleObj>
              </mc:Fallback>
            </mc:AlternateContent>
          </a:graphicData>
        </a:graphic>
      </p:graphicFrame>
      <p:sp>
        <p:nvSpPr>
          <p:cNvPr id="6" name="Text Placeholder 5"/>
          <p:cNvSpPr>
            <a:spLocks noGrp="1"/>
          </p:cNvSpPr>
          <p:nvPr>
            <p:ph type="body" idx="2"/>
          </p:nvPr>
        </p:nvSpPr>
        <p:spPr>
          <a:xfrm>
            <a:off x="2632948" y="4451290"/>
            <a:ext cx="1954291" cy="349542"/>
          </a:xfrm>
        </p:spPr>
        <p:txBody>
          <a:bodyPr anchor="ctr"/>
          <a:lstStyle/>
          <a:p>
            <a:pPr marL="0" indent="0">
              <a:buNone/>
            </a:pPr>
            <a:r>
              <a:rPr lang="en-US" altLang="en-US" sz="2400" kern="1200" dirty="0" smtClean="0">
                <a:solidFill>
                  <a:srgbClr val="000000"/>
                </a:solidFill>
                <a:latin typeface="Arial (Body)"/>
                <a:ea typeface="ＭＳ Ｐゴシック" charset="-128"/>
              </a:rPr>
              <a:t>of a </a:t>
            </a:r>
            <a:r>
              <a:rPr lang="en-US" altLang="en-US" sz="2400" kern="1200" dirty="0">
                <a:solidFill>
                  <a:srgbClr val="000000"/>
                </a:solidFill>
                <a:latin typeface="Arial (Body)"/>
                <a:ea typeface="ＭＳ Ｐゴシック" charset="-128"/>
              </a:rPr>
              <a:t>second!</a:t>
            </a:r>
            <a:endParaRPr lang="en-US" sz="2400" dirty="0"/>
          </a:p>
        </p:txBody>
      </p:sp>
    </p:spTree>
    <p:extLst>
      <p:ext uri="{BB962C8B-B14F-4D97-AF65-F5344CB8AC3E}">
        <p14:creationId xmlns:p14="http://schemas.microsoft.com/office/powerpoint/2010/main" val="577443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Applications are Typically Compiled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52596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Applications like Adobe Photoshop and Microsoft Word are </a:t>
            </a:r>
            <a:r>
              <a:rPr lang="en-US" altLang="en-US" sz="2400" b="1" kern="1200" dirty="0">
                <a:solidFill>
                  <a:srgbClr val="000000"/>
                </a:solidFill>
                <a:latin typeface="Arial (Body)"/>
                <a:ea typeface="ＭＳ Ｐゴシック" charset="-128"/>
              </a:rPr>
              <a:t>compiled</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This means that they execute in the computer as pure machine language.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They execute at </a:t>
            </a:r>
            <a:r>
              <a:rPr lang="en-US" altLang="en-US" sz="2400" b="1" kern="1200" dirty="0">
                <a:solidFill>
                  <a:srgbClr val="000000"/>
                </a:solidFill>
                <a:latin typeface="Arial (Body)"/>
                <a:ea typeface="ＭＳ Ｐゴシック" charset="-128"/>
                <a:cs typeface="+mn-cs"/>
              </a:rPr>
              <a:t>that</a:t>
            </a:r>
            <a:r>
              <a:rPr lang="en-US" altLang="en-US" sz="2400" kern="1200" dirty="0">
                <a:solidFill>
                  <a:srgbClr val="000000"/>
                </a:solidFill>
                <a:latin typeface="Arial (Body)"/>
                <a:ea typeface="ＭＳ Ｐゴシック" charset="-128"/>
                <a:cs typeface="+mn-cs"/>
              </a:rPr>
              <a:t> level speed.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However, Python, Java, Scheme, and many other languages are (in many cases) </a:t>
            </a:r>
            <a:r>
              <a:rPr lang="en-US" altLang="en-US" sz="2400" b="1" kern="1200" dirty="0">
                <a:solidFill>
                  <a:srgbClr val="000000"/>
                </a:solidFill>
                <a:latin typeface="Arial (Body)"/>
                <a:ea typeface="ＭＳ Ｐゴシック" charset="-128"/>
              </a:rPr>
              <a:t>interpreted.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They execute at a slower speed.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Why?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the difference between </a:t>
            </a:r>
            <a:r>
              <a:rPr lang="en-US" altLang="ja-JP" sz="2400" b="1" kern="1200" dirty="0">
                <a:solidFill>
                  <a:srgbClr val="000000"/>
                </a:solidFill>
                <a:latin typeface="Arial (Body)"/>
                <a:ea typeface="ＭＳ Ｐゴシック" charset="-128"/>
                <a:cs typeface="+mn-cs"/>
              </a:rPr>
              <a:t>translating </a:t>
            </a:r>
            <a:r>
              <a:rPr lang="en-US" altLang="ja-JP" sz="2400" kern="1200" dirty="0">
                <a:solidFill>
                  <a:srgbClr val="000000"/>
                </a:solidFill>
                <a:latin typeface="Arial (Body)"/>
                <a:ea typeface="ＭＳ Ｐゴシック" charset="-128"/>
                <a:cs typeface="+mn-cs"/>
              </a:rPr>
              <a:t>instructions and directly </a:t>
            </a:r>
            <a:r>
              <a:rPr lang="en-US" altLang="ja-JP" sz="2400" b="1" kern="1200" dirty="0">
                <a:solidFill>
                  <a:srgbClr val="000000"/>
                </a:solidFill>
                <a:latin typeface="Arial (Body)"/>
                <a:ea typeface="ＭＳ Ｐゴシック" charset="-128"/>
                <a:cs typeface="+mn-cs"/>
              </a:rPr>
              <a:t>executing</a:t>
            </a:r>
            <a:r>
              <a:rPr lang="en-US" altLang="ja-JP" sz="2400" kern="1200" dirty="0">
                <a:solidFill>
                  <a:srgbClr val="000000"/>
                </a:solidFill>
                <a:latin typeface="Arial (Body)"/>
                <a:ea typeface="ＭＳ Ｐゴシック" charset="-128"/>
                <a:cs typeface="+mn-cs"/>
              </a:rPr>
              <a:t> instructions.</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365167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 Example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1"/>
            <a:ext cx="8229600" cy="472440"/>
          </a:xfrm>
        </p:spPr>
        <p:txBody>
          <a:bodyPr/>
          <a:lstStyle/>
          <a:p>
            <a:pPr eaLnBrk="1" hangingPunct="1">
              <a:tabLst>
                <a:tab pos="273050" algn="l"/>
              </a:tabLst>
            </a:pPr>
            <a:r>
              <a:rPr lang="en-US" altLang="en-US" sz="2400" dirty="0">
                <a:latin typeface="+mn-lt"/>
              </a:rPr>
              <a:t>Consider this problem from the book</a:t>
            </a:r>
            <a:r>
              <a:rPr lang="en-US" altLang="en-US" sz="2400" dirty="0" smtClean="0">
                <a:latin typeface="+mn-lt"/>
              </a:rPr>
              <a:t>:</a:t>
            </a:r>
          </a:p>
        </p:txBody>
      </p:sp>
      <p:sp>
        <p:nvSpPr>
          <p:cNvPr id="3" name="Text Placeholder 2"/>
          <p:cNvSpPr>
            <a:spLocks noGrp="1"/>
          </p:cNvSpPr>
          <p:nvPr>
            <p:ph type="body" idx="2"/>
          </p:nvPr>
        </p:nvSpPr>
        <p:spPr>
          <a:xfrm>
            <a:off x="457200" y="2179320"/>
            <a:ext cx="8229600" cy="2727960"/>
          </a:xfrm>
        </p:spPr>
        <p:txBody>
          <a:bodyPr anchor="ctr"/>
          <a:lstStyle/>
          <a:p>
            <a:pPr marL="274638" indent="0" eaLnBrk="1" hangingPunct="1">
              <a:buNone/>
              <a:tabLst>
                <a:tab pos="273050" algn="l"/>
              </a:tabLst>
            </a:pPr>
            <a:r>
              <a:rPr lang="en-US" altLang="en-US" sz="2400" dirty="0">
                <a:latin typeface="+mn-lt"/>
              </a:rPr>
              <a:t>Write a function </a:t>
            </a:r>
            <a:r>
              <a:rPr lang="en-US" altLang="en-US" sz="2400" b="1" dirty="0">
                <a:latin typeface="+mn-lt"/>
              </a:rPr>
              <a:t>doGraphics</a:t>
            </a:r>
            <a:r>
              <a:rPr lang="en-US" altLang="en-US" sz="2400" dirty="0">
                <a:latin typeface="+mn-lt"/>
              </a:rPr>
              <a:t> that will take a </a:t>
            </a:r>
            <a:r>
              <a:rPr lang="en-US" altLang="en-US" sz="2400" b="1" dirty="0">
                <a:latin typeface="+mn-lt"/>
              </a:rPr>
              <a:t>list</a:t>
            </a:r>
            <a:r>
              <a:rPr lang="en-US" altLang="en-US" sz="2400" dirty="0">
                <a:latin typeface="+mn-lt"/>
              </a:rPr>
              <a:t> as input. The function </a:t>
            </a:r>
            <a:r>
              <a:rPr lang="en-US" altLang="en-US" sz="2400" b="1" dirty="0">
                <a:latin typeface="+mn-lt"/>
              </a:rPr>
              <a:t>doGraphics</a:t>
            </a:r>
            <a:r>
              <a:rPr lang="en-US" altLang="en-US" sz="2400" dirty="0">
                <a:latin typeface="+mn-lt"/>
              </a:rPr>
              <a:t> will start by creating a canvas from the </a:t>
            </a:r>
            <a:r>
              <a:rPr lang="en-US" altLang="en-US" sz="2400" dirty="0" smtClean="0">
                <a:latin typeface="+mn-lt"/>
              </a:rPr>
              <a:t>640×480.j</a:t>
            </a:r>
            <a:r>
              <a:rPr lang="en-US" altLang="en-US" sz="100" dirty="0" smtClean="0">
                <a:latin typeface="+mn-lt"/>
              </a:rPr>
              <a:t> </a:t>
            </a:r>
            <a:r>
              <a:rPr lang="en-US" altLang="en-US" sz="2400" dirty="0" smtClean="0">
                <a:latin typeface="+mn-lt"/>
              </a:rPr>
              <a:t>p</a:t>
            </a:r>
            <a:r>
              <a:rPr lang="en-US" altLang="en-US" sz="100" dirty="0" smtClean="0">
                <a:latin typeface="+mn-lt"/>
              </a:rPr>
              <a:t> </a:t>
            </a:r>
            <a:r>
              <a:rPr lang="en-US" altLang="en-US" sz="2400" dirty="0" smtClean="0">
                <a:latin typeface="+mn-lt"/>
              </a:rPr>
              <a:t>g </a:t>
            </a:r>
            <a:r>
              <a:rPr lang="en-US" altLang="en-US" sz="2400" dirty="0">
                <a:latin typeface="+mn-lt"/>
              </a:rPr>
              <a:t>file in the mediasources folder. You will draw on the canvas according to the commands in the input list.</a:t>
            </a:r>
          </a:p>
          <a:p>
            <a:pPr marL="274638" indent="0">
              <a:buNone/>
            </a:pPr>
            <a:r>
              <a:rPr lang="en-US" altLang="en-US" sz="2400" dirty="0">
                <a:latin typeface="+mn-lt"/>
              </a:rPr>
              <a:t>Each element of the list will be a string. There will be two kinds of strings in the list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566490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An Example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0"/>
            <a:ext cx="8229600" cy="2484120"/>
          </a:xfrm>
        </p:spPr>
        <p:txBody>
          <a:bodyPr/>
          <a:lstStyle/>
          <a:p>
            <a:r>
              <a:rPr lang="en-US" sz="2400" dirty="0">
                <a:latin typeface="+mn-lt"/>
              </a:rPr>
              <a:t>“b 200 120” means to draw a black dot at x position 200 and y </a:t>
            </a:r>
            <a:r>
              <a:rPr lang="en-US" sz="2400" dirty="0" smtClean="0">
                <a:latin typeface="+mn-lt"/>
              </a:rPr>
              <a:t>position 120</a:t>
            </a:r>
            <a:r>
              <a:rPr lang="en-US" sz="2400" dirty="0">
                <a:latin typeface="+mn-lt"/>
              </a:rPr>
              <a:t>. The numbers, of course, will change, but the command will always </a:t>
            </a:r>
            <a:r>
              <a:rPr lang="en-US" sz="2400" dirty="0" smtClean="0">
                <a:latin typeface="+mn-lt"/>
              </a:rPr>
              <a:t>be a </a:t>
            </a:r>
            <a:r>
              <a:rPr lang="en-US" sz="2400" dirty="0">
                <a:latin typeface="+mn-lt"/>
              </a:rPr>
              <a:t>“b</a:t>
            </a:r>
            <a:r>
              <a:rPr lang="en-US" sz="2400" dirty="0" smtClean="0">
                <a:latin typeface="+mn-lt"/>
              </a:rPr>
              <a:t>.” You </a:t>
            </a:r>
            <a:r>
              <a:rPr lang="en-US" sz="2400" dirty="0">
                <a:latin typeface="+mn-lt"/>
              </a:rPr>
              <a:t>can assume that the input numbers will always have three digits.</a:t>
            </a:r>
          </a:p>
          <a:p>
            <a:r>
              <a:rPr lang="en-US" sz="2400" dirty="0" smtClean="0">
                <a:latin typeface="+mn-lt"/>
              </a:rPr>
              <a:t>“1 </a:t>
            </a:r>
            <a:r>
              <a:rPr lang="en-US" sz="2400" dirty="0">
                <a:latin typeface="+mn-lt"/>
              </a:rPr>
              <a:t>000 010 100 </a:t>
            </a:r>
            <a:r>
              <a:rPr lang="en-US" sz="2400" dirty="0" smtClean="0">
                <a:latin typeface="+mn-lt"/>
              </a:rPr>
              <a:t>200” </a:t>
            </a:r>
            <a:r>
              <a:rPr lang="en-US" sz="2400" dirty="0">
                <a:latin typeface="+mn-lt"/>
              </a:rPr>
              <a:t>means to draw a line from position (0, 10) to </a:t>
            </a:r>
            <a:r>
              <a:rPr lang="en-US" sz="2400" dirty="0" smtClean="0">
                <a:latin typeface="+mn-lt"/>
              </a:rPr>
              <a:t>position (</a:t>
            </a:r>
            <a:r>
              <a:rPr lang="en-US" sz="2400" dirty="0">
                <a:latin typeface="+mn-lt"/>
              </a:rPr>
              <a:t>100, 200</a:t>
            </a:r>
            <a:r>
              <a:rPr lang="en-US" sz="2400" dirty="0" smtClean="0">
                <a:latin typeface="+mn-lt"/>
              </a:rPr>
              <a:t>).</a:t>
            </a:r>
            <a:endParaRPr lang="en-US" sz="2400" dirty="0">
              <a:latin typeface="+mn-lt"/>
            </a:endParaRPr>
          </a:p>
        </p:txBody>
      </p:sp>
      <p:sp>
        <p:nvSpPr>
          <p:cNvPr id="3" name="Text Placeholder 2"/>
          <p:cNvSpPr>
            <a:spLocks noGrp="1"/>
          </p:cNvSpPr>
          <p:nvPr>
            <p:ph type="body" idx="2"/>
          </p:nvPr>
        </p:nvSpPr>
        <p:spPr>
          <a:xfrm>
            <a:off x="457200" y="4236720"/>
            <a:ext cx="8229600" cy="1036320"/>
          </a:xfrm>
        </p:spPr>
        <p:txBody>
          <a:bodyPr anchor="ctr"/>
          <a:lstStyle/>
          <a:p>
            <a:pPr marL="274638" indent="0">
              <a:buNone/>
            </a:pPr>
            <a:r>
              <a:rPr lang="en-US" sz="2400" dirty="0">
                <a:latin typeface="+mn-lt"/>
              </a:rPr>
              <a:t>So an input list might look like [“b 100 200”,“b 101 200”,“b 102 200”, “l 102 200 102 300”] (but have any number of elements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618606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solidFill>
                  <a:srgbClr val="007FA3"/>
                </a:solidFill>
                <a:latin typeface="Times New Roman" panose="02020603050405020304" pitchFamily="18" charset="0"/>
                <a:ea typeface="+mj-ea"/>
                <a:cs typeface="+mj-cs"/>
              </a:rPr>
              <a:t>Learning Objectives</a:t>
            </a:r>
            <a:endParaRPr lang="en-US" kern="1200" dirty="0">
              <a:solidFill>
                <a:srgbClr val="007FA3"/>
              </a:solidFill>
              <a:latin typeface="Times New Roman" panose="02020603050405020304" pitchFamily="18" charset="0"/>
              <a:ea typeface="+mj-ea"/>
              <a:cs typeface="+mj-cs"/>
            </a:endParaRPr>
          </a:p>
        </p:txBody>
      </p:sp>
      <p:sp>
        <p:nvSpPr>
          <p:cNvPr id="3" name="Content Placeholder 2"/>
          <p:cNvSpPr>
            <a:spLocks noGrp="1"/>
          </p:cNvSpPr>
          <p:nvPr>
            <p:ph idx="1"/>
          </p:nvPr>
        </p:nvSpPr>
        <p:spPr>
          <a:xfrm>
            <a:off x="457200" y="1600200"/>
            <a:ext cx="8229600" cy="4525963"/>
          </a:xfrm>
        </p:spPr>
        <p:txBody>
          <a:bodyPr/>
          <a:lstStyle/>
          <a:p>
            <a:pPr marL="0" indent="0">
              <a:buNone/>
            </a:pPr>
            <a:r>
              <a:rPr lang="en-US" sz="2400" b="1" dirty="0" smtClean="0">
                <a:solidFill>
                  <a:schemeClr val="tx2"/>
                </a:solidFill>
                <a:latin typeface="+mn-lt"/>
              </a:rPr>
              <a:t>15.1</a:t>
            </a:r>
            <a:r>
              <a:rPr lang="en-US" sz="2400" dirty="0" smtClean="0">
                <a:latin typeface="+mn-lt"/>
              </a:rPr>
              <a:t> To </a:t>
            </a:r>
            <a:r>
              <a:rPr lang="en-US" sz="2400" dirty="0">
                <a:latin typeface="+mn-lt"/>
              </a:rPr>
              <a:t>choose between compiled and interpreted programming languages, based </a:t>
            </a:r>
            <a:r>
              <a:rPr lang="en-US" sz="2400" dirty="0" smtClean="0">
                <a:latin typeface="+mn-lt"/>
              </a:rPr>
              <a:t>on an </a:t>
            </a:r>
            <a:r>
              <a:rPr lang="en-US" sz="2400" dirty="0">
                <a:latin typeface="+mn-lt"/>
              </a:rPr>
              <a:t>understanding of machine language and how computers work.</a:t>
            </a:r>
          </a:p>
          <a:p>
            <a:pPr marL="0" indent="0">
              <a:buNone/>
            </a:pPr>
            <a:r>
              <a:rPr lang="en-US" sz="2400" b="1" dirty="0" smtClean="0">
                <a:solidFill>
                  <a:schemeClr val="tx2"/>
                </a:solidFill>
                <a:latin typeface="+mn-lt"/>
              </a:rPr>
              <a:t>15.2</a:t>
            </a:r>
            <a:r>
              <a:rPr lang="en-US" sz="2400" dirty="0" smtClean="0">
                <a:latin typeface="+mn-lt"/>
              </a:rPr>
              <a:t> To </a:t>
            </a:r>
            <a:r>
              <a:rPr lang="en-US" sz="2400" dirty="0">
                <a:latin typeface="+mn-lt"/>
              </a:rPr>
              <a:t>know the categories of algorithms based on their complexity and to </a:t>
            </a:r>
            <a:r>
              <a:rPr lang="en-US" sz="2400" dirty="0" smtClean="0">
                <a:latin typeface="+mn-lt"/>
              </a:rPr>
              <a:t>avoid intractable algorithms.</a:t>
            </a:r>
          </a:p>
          <a:p>
            <a:pPr marL="0" indent="0">
              <a:buNone/>
            </a:pPr>
            <a:r>
              <a:rPr lang="en-US" sz="2400" b="1" dirty="0" smtClean="0">
                <a:solidFill>
                  <a:schemeClr val="tx2"/>
                </a:solidFill>
                <a:latin typeface="+mn-lt"/>
              </a:rPr>
              <a:t>15.3</a:t>
            </a:r>
            <a:r>
              <a:rPr lang="en-US" sz="2400" dirty="0" smtClean="0">
                <a:latin typeface="+mn-lt"/>
              </a:rPr>
              <a:t> To </a:t>
            </a:r>
            <a:r>
              <a:rPr lang="en-US" sz="2400" dirty="0">
                <a:latin typeface="+mn-lt"/>
              </a:rPr>
              <a:t>consider processor choice based on an understanding of clock rates.</a:t>
            </a:r>
          </a:p>
          <a:p>
            <a:pPr marL="0" indent="0">
              <a:buNone/>
            </a:pPr>
            <a:r>
              <a:rPr lang="en-US" sz="2400" b="1" dirty="0" smtClean="0">
                <a:solidFill>
                  <a:schemeClr val="tx2"/>
                </a:solidFill>
                <a:latin typeface="+mn-lt"/>
              </a:rPr>
              <a:t>15.4</a:t>
            </a:r>
            <a:r>
              <a:rPr lang="en-US" sz="2400" dirty="0" smtClean="0">
                <a:latin typeface="+mn-lt"/>
              </a:rPr>
              <a:t> To </a:t>
            </a:r>
            <a:r>
              <a:rPr lang="en-US" sz="2400" dirty="0">
                <a:latin typeface="+mn-lt"/>
              </a:rPr>
              <a:t>make decisions about computer storage options when aiming </a:t>
            </a:r>
            <a:r>
              <a:rPr lang="en-US" sz="2400" dirty="0" smtClean="0">
                <a:latin typeface="+mn-lt"/>
              </a:rPr>
              <a:t>for optimizing </a:t>
            </a:r>
            <a:r>
              <a:rPr lang="en-US" sz="2400" dirty="0">
                <a:latin typeface="+mn-lt"/>
              </a:rPr>
              <a:t>speed.</a:t>
            </a:r>
          </a:p>
        </p:txBody>
      </p:sp>
    </p:spTree>
    <p:extLst>
      <p:ext uri="{BB962C8B-B14F-4D97-AF65-F5344CB8AC3E}">
        <p14:creationId xmlns:p14="http://schemas.microsoft.com/office/powerpoint/2010/main" val="1966602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Sample Solution</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1" y="1600200"/>
            <a:ext cx="3962399" cy="4525963"/>
          </a:xfrm>
        </p:spPr>
        <p:txBody>
          <a:bodyPr/>
          <a:lstStyle/>
          <a:p>
            <a:pPr marL="0" indent="0" eaLnBrk="1" hangingPunct="1">
              <a:spcBef>
                <a:spcPct val="50000"/>
              </a:spcBef>
              <a:buNone/>
            </a:pPr>
            <a:r>
              <a:rPr lang="en-US" altLang="en-US" sz="2400" dirty="0">
                <a:latin typeface="+mn-lt"/>
              </a:rPr>
              <a:t>This program processes each string in the command list.</a:t>
            </a:r>
          </a:p>
          <a:p>
            <a:pPr marL="0" indent="0" eaLnBrk="1" hangingPunct="1">
              <a:spcBef>
                <a:spcPct val="50000"/>
              </a:spcBef>
              <a:buNone/>
            </a:pPr>
            <a:r>
              <a:rPr lang="en-US" altLang="en-US" sz="2400" dirty="0">
                <a:latin typeface="+mn-lt"/>
              </a:rPr>
              <a:t>If the first character is </a:t>
            </a:r>
            <a:r>
              <a:rPr lang="en-US" altLang="ja-JP" sz="2400" dirty="0">
                <a:latin typeface="+mn-lt"/>
              </a:rPr>
              <a:t>“b”, then the x and y are pulled out, and a pixel is set to black.</a:t>
            </a:r>
          </a:p>
          <a:p>
            <a:pPr marL="0" indent="0" eaLnBrk="1" hangingPunct="1">
              <a:spcBef>
                <a:spcPct val="50000"/>
              </a:spcBef>
              <a:buNone/>
            </a:pPr>
            <a:r>
              <a:rPr lang="en-US" altLang="en-US" sz="2400" dirty="0">
                <a:latin typeface="+mn-lt"/>
              </a:rPr>
              <a:t>If the first character is </a:t>
            </a:r>
            <a:r>
              <a:rPr lang="en-US" altLang="ja-JP" sz="2400" dirty="0">
                <a:latin typeface="+mn-lt"/>
              </a:rPr>
              <a:t>“l”, then the two coordinates are pulled out, and the line is drawn</a:t>
            </a:r>
            <a:r>
              <a:rPr lang="en-US" altLang="ja-JP" sz="2400" dirty="0" smtClean="0">
                <a:latin typeface="+mn-lt"/>
              </a:rPr>
              <a:t>.</a:t>
            </a:r>
            <a:endParaRPr lang="en-US" sz="2400" dirty="0">
              <a:latin typeface="+mn-lt"/>
            </a:endParaRPr>
          </a:p>
        </p:txBody>
      </p:sp>
      <p:pic>
        <p:nvPicPr>
          <p:cNvPr id="10" name="Picture 9" descr="Computer code has 16 lines. The lines read as follows. Line 1. d e f, do Graphics left parenthesis my list right parenthesis colon. Line 2, indented once. Canvas equals make Picture left parenthesis get Media Path left parenthesis double quote 640 times 480 period j p g double quote right parenthesis right parenthesis. Line 3, indented once. For i in my list colon. Line 4, indented twice. if i left bracket 0 right bracket equals equals double quote b double quote colon. Line 5, indented 3 times. x equals i n t left parenthesis i left bracket 2 colon 5 right bracket right parenthesis. Line 6, indented 3 times. y equals i n t left parenthesis i left bracket 6 colon 9 right bracket right parenthesis. Line 7, indented 3 times. Print double quote Drawing pixel at double quote comma x comma double quote colon double quote comma y. Line 8, indented 3 times. Set Color left parenthesis get Pixel left parenthesis canvas comma x comma y right parenthesis comma black right parenthesis. Line 9, indented twice. If i left bracket 0 right bracket equals equals double quote l double quote colon. Line 10, indented 3 times. X 1 equals i n t left parenthesis i left bracket 2 colon 5 right bracket right parenthesis. Line 11, indented 3 times. y 1 equals i n t left parenthesis i left bracket 6 colon 9 right bracket right parenthesis. Line 12, indented 3 times. x 2 equals i n t left parenthesis i left bracket 10 colon 13 right bracket right parenthesis. Line 13, indented 3 times. y 2 equals i n t left parenthesis i left bracket 14 colon 17 right bracket right parenthesis. Line 14, indented 3 times. Print double quote Drawing line at double quote comma x 1 comma y 1 comma x 2 comma y 2. Line 15, indented 3 times. Add Line left parenthesis canvas comma x 1 comma y 1 comma x2 comma y2 right parenthesis. Line 16, indented twi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233" y="1600200"/>
            <a:ext cx="4000567" cy="4580608"/>
          </a:xfrm>
          <a:prstGeom prst="rect">
            <a:avLst/>
          </a:prstGeom>
        </p:spPr>
      </p:pic>
    </p:spTree>
    <p:extLst>
      <p:ext uri="{BB962C8B-B14F-4D97-AF65-F5344CB8AC3E}">
        <p14:creationId xmlns:p14="http://schemas.microsoft.com/office/powerpoint/2010/main" val="2778246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Running </a:t>
            </a:r>
            <a:r>
              <a:rPr lang="en-US" sz="1000" dirty="0">
                <a:solidFill>
                  <a:schemeClr val="bg1"/>
                </a:solidFill>
              </a:rPr>
              <a:t>do graphic left parenthesis right </a:t>
            </a:r>
            <a:r>
              <a:rPr lang="en-US" sz="1000" dirty="0" smtClean="0">
                <a:solidFill>
                  <a:schemeClr val="bg1"/>
                </a:solidFill>
              </a:rPr>
              <a:t>parenthesis</a:t>
            </a:r>
            <a:endParaRPr lang="en-US" altLang="en-US" sz="1000" kern="1200" dirty="0">
              <a:solidFill>
                <a:schemeClr val="bg1"/>
              </a:solidFill>
              <a:latin typeface="Times New Roman" panose="02020603050405020304" pitchFamily="18" charset="0"/>
              <a:ea typeface="ＭＳ Ｐゴシック" charset="-128"/>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278563376"/>
              </p:ext>
            </p:extLst>
          </p:nvPr>
        </p:nvGraphicFramePr>
        <p:xfrm>
          <a:off x="2211368" y="715858"/>
          <a:ext cx="2732045" cy="607127"/>
        </p:xfrm>
        <a:graphic>
          <a:graphicData uri="http://schemas.openxmlformats.org/presentationml/2006/ole">
            <mc:AlternateContent xmlns:mc="http://schemas.openxmlformats.org/markup-compatibility/2006">
              <mc:Choice xmlns:v="urn:schemas-microsoft-com:vml" Requires="v">
                <p:oleObj spid="_x0000_s3562" name="Equation" r:id="rId3" imgW="914400" imgH="203040" progId="Equation.DSMT4">
                  <p:embed/>
                </p:oleObj>
              </mc:Choice>
              <mc:Fallback>
                <p:oleObj name="Equation" r:id="rId3" imgW="914400" imgH="203040" progId="Equation.DSMT4">
                  <p:embed/>
                  <p:pic>
                    <p:nvPicPr>
                      <p:cNvPr id="0" name=""/>
                      <p:cNvPicPr/>
                      <p:nvPr/>
                    </p:nvPicPr>
                    <p:blipFill>
                      <a:blip r:embed="rId4"/>
                      <a:stretch>
                        <a:fillRect/>
                      </a:stretch>
                    </p:blipFill>
                    <p:spPr>
                      <a:xfrm>
                        <a:off x="2211368" y="715858"/>
                        <a:ext cx="2732045" cy="607127"/>
                      </a:xfrm>
                      <a:prstGeom prst="rect">
                        <a:avLst/>
                      </a:prstGeom>
                    </p:spPr>
                  </p:pic>
                </p:oleObj>
              </mc:Fallback>
            </mc:AlternateContent>
          </a:graphicData>
        </a:graphic>
      </p:graphicFrame>
      <p:pic>
        <p:nvPicPr>
          <p:cNvPr id="10" name="Picture 9" descr="Computer code has 7 lines. The lines read as follows. Line 1. right angle bracket right angle bracket right angle bracket canvas equals do Graphics left parenthesis left bracket double quote b 100 200 double quote comma double quote b 101 200 double quote comma double quote b 102 200 double quote comma double quote 1 102 200 102 300 double quote comma double quote 1 102 300 200 300 double quote right bracket right parenthesis. Line 2. Drawing pixel at 100 colon 200. Line 3. Drawing pixel at 101 colon 200. Line 4. Drawing pixel at 102 colon 200. Line 5. Drawing line at 102 200 102 300. Line 6. Drawing line at 102 300 200 300. Line 7. right angle bracket right angle bracket right angle bracket show left parenthesis canvas right parenthesi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88" y="1829721"/>
            <a:ext cx="4122066" cy="3946880"/>
          </a:xfrm>
          <a:prstGeom prst="rect">
            <a:avLst/>
          </a:prstGeom>
        </p:spPr>
      </p:pic>
      <p:pic>
        <p:nvPicPr>
          <p:cNvPr id="9" name="Picture 8" descr="Diagram of a rectangle with L shaped line on the mid left sid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721" y="2395956"/>
            <a:ext cx="3276600" cy="2451100"/>
          </a:xfrm>
          <a:prstGeom prst="rect">
            <a:avLst/>
          </a:prstGeom>
        </p:spPr>
      </p:pic>
    </p:spTree>
    <p:extLst>
      <p:ext uri="{BB962C8B-B14F-4D97-AF65-F5344CB8AC3E}">
        <p14:creationId xmlns:p14="http://schemas.microsoft.com/office/powerpoint/2010/main" val="369403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We’ve Invented a New Language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0095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mn-lt"/>
                <a:ea typeface="ＭＳ Ｐゴシック" charset="-128"/>
              </a:rPr>
              <a:t>[“b </a:t>
            </a:r>
            <a:r>
              <a:rPr lang="en-US" altLang="en-US" sz="2400" kern="1200" dirty="0">
                <a:solidFill>
                  <a:srgbClr val="000000"/>
                </a:solidFill>
                <a:latin typeface="+mn-lt"/>
                <a:ea typeface="ＭＳ Ｐゴシック" charset="-128"/>
              </a:rPr>
              <a:t>100 </a:t>
            </a:r>
            <a:r>
              <a:rPr lang="en-US" altLang="en-US" sz="2400" kern="1200" dirty="0" smtClean="0">
                <a:solidFill>
                  <a:srgbClr val="000000"/>
                </a:solidFill>
                <a:latin typeface="+mn-lt"/>
                <a:ea typeface="ＭＳ Ｐゴシック" charset="-128"/>
              </a:rPr>
              <a:t>200”, “b </a:t>
            </a:r>
            <a:r>
              <a:rPr lang="en-US" altLang="en-US" sz="2400" kern="1200" dirty="0">
                <a:solidFill>
                  <a:srgbClr val="000000"/>
                </a:solidFill>
                <a:latin typeface="+mn-lt"/>
                <a:ea typeface="ＭＳ Ｐゴシック" charset="-128"/>
              </a:rPr>
              <a:t>101 </a:t>
            </a:r>
            <a:r>
              <a:rPr lang="en-US" altLang="en-US" sz="2400" kern="1200" dirty="0" smtClean="0">
                <a:solidFill>
                  <a:srgbClr val="000000"/>
                </a:solidFill>
                <a:latin typeface="+mn-lt"/>
                <a:ea typeface="ＭＳ Ｐゴシック" charset="-128"/>
              </a:rPr>
              <a:t>200”, “b </a:t>
            </a:r>
            <a:r>
              <a:rPr lang="en-US" altLang="en-US" sz="2400" kern="1200" dirty="0">
                <a:solidFill>
                  <a:srgbClr val="000000"/>
                </a:solidFill>
                <a:latin typeface="+mn-lt"/>
                <a:ea typeface="ＭＳ Ｐゴシック" charset="-128"/>
              </a:rPr>
              <a:t>102 </a:t>
            </a:r>
            <a:r>
              <a:rPr lang="en-US" altLang="en-US" sz="2400" kern="1200" dirty="0" smtClean="0">
                <a:solidFill>
                  <a:srgbClr val="000000"/>
                </a:solidFill>
                <a:latin typeface="+mn-lt"/>
                <a:ea typeface="ＭＳ Ｐゴシック" charset="-128"/>
              </a:rPr>
              <a:t>200”, “l </a:t>
            </a:r>
            <a:r>
              <a:rPr lang="en-US" altLang="en-US" sz="2400" kern="1200" dirty="0">
                <a:solidFill>
                  <a:srgbClr val="000000"/>
                </a:solidFill>
                <a:latin typeface="+mn-lt"/>
                <a:ea typeface="ＭＳ Ｐゴシック" charset="-128"/>
              </a:rPr>
              <a:t>102 200 102 </a:t>
            </a:r>
            <a:r>
              <a:rPr lang="en-US" altLang="en-US" sz="2400" kern="1200" dirty="0" smtClean="0">
                <a:solidFill>
                  <a:srgbClr val="000000"/>
                </a:solidFill>
                <a:latin typeface="+mn-lt"/>
                <a:ea typeface="ＭＳ Ｐゴシック" charset="-128"/>
              </a:rPr>
              <a:t>300”, “l </a:t>
            </a:r>
            <a:r>
              <a:rPr lang="en-US" altLang="en-US" sz="2400" kern="1200" dirty="0">
                <a:solidFill>
                  <a:srgbClr val="000000"/>
                </a:solidFill>
                <a:latin typeface="+mn-lt"/>
                <a:ea typeface="ＭＳ Ｐゴシック" charset="-128"/>
              </a:rPr>
              <a:t>102 300 200 </a:t>
            </a:r>
            <a:r>
              <a:rPr lang="en-US" altLang="en-US" sz="2400" kern="1200" dirty="0" smtClean="0">
                <a:solidFill>
                  <a:srgbClr val="000000"/>
                </a:solidFill>
                <a:latin typeface="+mn-lt"/>
                <a:ea typeface="ＭＳ Ｐゴシック" charset="-128"/>
              </a:rPr>
              <a:t>300”] </a:t>
            </a:r>
            <a:r>
              <a:rPr lang="en-US" altLang="en-US" sz="2400" kern="1200" dirty="0">
                <a:solidFill>
                  <a:srgbClr val="000000"/>
                </a:solidFill>
                <a:latin typeface="+mn-lt"/>
                <a:ea typeface="ＭＳ Ｐゴシック" charset="-128"/>
              </a:rPr>
              <a:t>is a program in a new graphics programming language.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Postscript, </a:t>
            </a:r>
            <a:r>
              <a:rPr lang="en-US" altLang="en-US" sz="2400" kern="1200" dirty="0" smtClean="0">
                <a:solidFill>
                  <a:srgbClr val="000000"/>
                </a:solidFill>
                <a:latin typeface="+mn-lt"/>
                <a:ea typeface="ＭＳ Ｐゴシック" charset="-128"/>
              </a:rPr>
              <a:t>P</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D</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F, </a:t>
            </a:r>
            <a:r>
              <a:rPr lang="en-US" altLang="en-US" sz="2400" kern="1200" dirty="0">
                <a:solidFill>
                  <a:srgbClr val="000000"/>
                </a:solidFill>
                <a:latin typeface="+mn-lt"/>
                <a:ea typeface="ＭＳ Ｐゴシック" charset="-128"/>
              </a:rPr>
              <a:t>Flash, and </a:t>
            </a:r>
            <a:r>
              <a:rPr lang="en-US" altLang="en-US" sz="2400" kern="1200" dirty="0" smtClean="0">
                <a:solidFill>
                  <a:srgbClr val="000000"/>
                </a:solidFill>
                <a:latin typeface="+mn-lt"/>
                <a:ea typeface="ＭＳ Ｐゴシック" charset="-128"/>
              </a:rPr>
              <a:t>AutoCAD </a:t>
            </a:r>
            <a:r>
              <a:rPr lang="en-US" altLang="en-US" sz="2400" kern="1200" dirty="0">
                <a:solidFill>
                  <a:srgbClr val="000000"/>
                </a:solidFill>
                <a:latin typeface="+mn-lt"/>
                <a:ea typeface="ＭＳ Ｐゴシック" charset="-128"/>
              </a:rPr>
              <a:t>are not too dissimilar from this.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mn-lt"/>
                <a:ea typeface="ＭＳ Ｐゴシック" charset="-128"/>
                <a:cs typeface="+mn-cs"/>
              </a:rPr>
              <a:t>There</a:t>
            </a:r>
            <a:r>
              <a:rPr lang="fr-FR" altLang="ja-JP" sz="2400" kern="1200" dirty="0" smtClean="0">
                <a:solidFill>
                  <a:srgbClr val="000000"/>
                </a:solidFill>
                <a:latin typeface="+mn-lt"/>
                <a:ea typeface="ＭＳ Ｐゴシック" charset="-128"/>
                <a:cs typeface="+mn-cs"/>
              </a:rPr>
              <a:t>’</a:t>
            </a:r>
            <a:r>
              <a:rPr lang="en-US" altLang="ja-JP" sz="2400" kern="1200" dirty="0" smtClean="0">
                <a:solidFill>
                  <a:srgbClr val="000000"/>
                </a:solidFill>
                <a:latin typeface="+mn-lt"/>
                <a:ea typeface="ＭＳ Ｐゴシック" charset="-128"/>
                <a:cs typeface="+mn-cs"/>
              </a:rPr>
              <a:t>s </a:t>
            </a:r>
            <a:r>
              <a:rPr lang="en-US" altLang="ja-JP" sz="2400" kern="1200" dirty="0">
                <a:solidFill>
                  <a:srgbClr val="000000"/>
                </a:solidFill>
                <a:latin typeface="+mn-lt"/>
                <a:ea typeface="ＭＳ Ｐゴシック" charset="-128"/>
                <a:cs typeface="+mn-cs"/>
              </a:rPr>
              <a:t>a language that, when interpreted, </a:t>
            </a:r>
            <a:r>
              <a:rPr lang="en-US" altLang="ja-JP" sz="2400" kern="1200" dirty="0" smtClean="0">
                <a:solidFill>
                  <a:srgbClr val="000000"/>
                </a:solidFill>
                <a:latin typeface="+mn-lt"/>
                <a:ea typeface="ＭＳ Ｐゴシック" charset="-128"/>
                <a:cs typeface="+mn-cs"/>
              </a:rPr>
              <a:t>“draws” </a:t>
            </a:r>
            <a:r>
              <a:rPr lang="en-US" altLang="ja-JP" sz="2400" kern="1200" dirty="0">
                <a:solidFill>
                  <a:srgbClr val="000000"/>
                </a:solidFill>
                <a:latin typeface="+mn-lt"/>
                <a:ea typeface="ＭＳ Ｐゴシック" charset="-128"/>
                <a:cs typeface="+mn-cs"/>
              </a:rPr>
              <a:t>the page, or the Flash animation, or the </a:t>
            </a:r>
            <a:r>
              <a:rPr lang="en-US" altLang="ja-JP" sz="2400" kern="1200" dirty="0" smtClean="0">
                <a:solidFill>
                  <a:srgbClr val="000000"/>
                </a:solidFill>
                <a:latin typeface="+mn-lt"/>
                <a:ea typeface="ＭＳ Ｐゴシック" charset="-128"/>
                <a:cs typeface="+mn-cs"/>
              </a:rPr>
              <a:t>CAD drawing</a:t>
            </a:r>
            <a:r>
              <a:rPr lang="en-US" altLang="ja-JP" sz="2400" kern="1200" dirty="0">
                <a:solidFill>
                  <a:srgbClr val="000000"/>
                </a:solidFill>
                <a:latin typeface="+mn-lt"/>
                <a:ea typeface="ＭＳ Ｐゴシック" charset="-128"/>
                <a:cs typeface="+mn-cs"/>
              </a:rPr>
              <a: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But </a:t>
            </a:r>
            <a:r>
              <a:rPr lang="en-US" altLang="en-US" sz="2400" kern="1200" dirty="0" smtClean="0">
                <a:solidFill>
                  <a:srgbClr val="000000"/>
                </a:solidFill>
                <a:latin typeface="+mn-lt"/>
                <a:ea typeface="ＭＳ Ｐゴシック" charset="-128"/>
              </a:rPr>
              <a:t>it</a:t>
            </a:r>
            <a:r>
              <a:rPr lang="fr-FR"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rPr>
              <a:t>s </a:t>
            </a:r>
            <a:r>
              <a:rPr lang="en-US" altLang="ja-JP" sz="2400" kern="1200" dirty="0">
                <a:solidFill>
                  <a:srgbClr val="000000"/>
                </a:solidFill>
                <a:latin typeface="+mn-lt"/>
                <a:ea typeface="ＭＳ Ｐゴシック" charset="-128"/>
              </a:rPr>
              <a:t>a </a:t>
            </a:r>
            <a:r>
              <a:rPr lang="en-US" altLang="ja-JP" sz="2400" b="1" kern="1200" dirty="0">
                <a:solidFill>
                  <a:srgbClr val="000000"/>
                </a:solidFill>
                <a:latin typeface="+mn-lt"/>
                <a:ea typeface="ＭＳ Ｐゴシック" charset="-128"/>
              </a:rPr>
              <a:t>slow </a:t>
            </a:r>
            <a:r>
              <a:rPr lang="en-US" altLang="ja-JP" sz="2400" kern="1200" dirty="0">
                <a:solidFill>
                  <a:srgbClr val="000000"/>
                </a:solidFill>
                <a:latin typeface="+mn-lt"/>
                <a:ea typeface="ＭＳ Ｐゴシック" charset="-128"/>
              </a:rPr>
              <a:t>language!</a:t>
            </a:r>
            <a:endParaRPr lang="en-US" altLang="en-US" sz="24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4158910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Would This Run Faster?</a:t>
            </a:r>
            <a:endParaRPr lang="en-US" altLang="en-US" kern="1200" dirty="0">
              <a:latin typeface="Times New Roman" panose="02020603050405020304" pitchFamily="18" charset="0"/>
              <a:ea typeface="ＭＳ Ｐゴシック" charset="-128"/>
            </a:endParaRPr>
          </a:p>
        </p:txBody>
      </p:sp>
      <p:pic>
        <p:nvPicPr>
          <p:cNvPr id="7" name="Picture 6" descr="Computer code has 9 lines. The lines read as follows. Line 1. d e f, do Graphics left parenthesis right parenthesis colon. Line 2, indented once. canvas equals make Picture left parenthesis get Media Path left parenthesis double quote 640 times 480 period j p g double quote right parenthesis right parenthesis. Line 3, indented once. set Color left parenthesis get Pixel left parenthesis canvas comma 100 comma 200 right parenthesis comma black right parenthesis. Line 4, indented once. set Color left parenthesis get Pixel left parenthesis canvas comma 101 comma 200 right parenthesis comma black right parenthesis. Line 5, indented once. set Color left parenthesis get Pixel left parenthesis canvas comma 102 comma 200 right parenthesis comma black right parenthesis. Line 6, indented once. add Line left parenthesis canvas comma 102 comma 200 comma 102 comma 300 right parenthesis. Line 7, indented once. add Line left parenthesis canvas comma 102 comma 300 comma 200 comma 300 right parenthesis. Line 8, indented once. show left parenthesis canvas right parenthesis. Line 9,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637" y="1962484"/>
            <a:ext cx="7289800" cy="3606800"/>
          </a:xfrm>
          <a:prstGeom prst="rect">
            <a:avLst/>
          </a:prstGeom>
        </p:spPr>
      </p:pic>
    </p:spTree>
    <p:extLst>
      <p:ext uri="{BB962C8B-B14F-4D97-AF65-F5344CB8AC3E}">
        <p14:creationId xmlns:p14="http://schemas.microsoft.com/office/powerpoint/2010/main" val="3041773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Does the Exact Same Thing</a:t>
            </a:r>
            <a:endParaRPr lang="en-US" altLang="en-US" kern="1200" dirty="0">
              <a:latin typeface="Times New Roman" panose="02020603050405020304" pitchFamily="18" charset="0"/>
              <a:ea typeface="ＭＳ Ｐゴシック" charset="-128"/>
            </a:endParaRPr>
          </a:p>
        </p:txBody>
      </p:sp>
      <p:pic>
        <p:nvPicPr>
          <p:cNvPr id="10" name="Picture 9" descr="Right angle bracket right angle bracket right angle bracket do Graphics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 y="1647678"/>
            <a:ext cx="2476500" cy="558800"/>
          </a:xfrm>
          <a:prstGeom prst="rect">
            <a:avLst/>
          </a:prstGeom>
        </p:spPr>
      </p:pic>
      <p:pic>
        <p:nvPicPr>
          <p:cNvPr id="11" name="Picture 10" descr="Diagram of a rectangle with L-shaped line at the mid left corn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2827998"/>
            <a:ext cx="3276600" cy="2451100"/>
          </a:xfrm>
          <a:prstGeom prst="rect">
            <a:avLst/>
          </a:prstGeom>
        </p:spPr>
      </p:pic>
    </p:spTree>
    <p:extLst>
      <p:ext uri="{BB962C8B-B14F-4D97-AF65-F5344CB8AC3E}">
        <p14:creationId xmlns:p14="http://schemas.microsoft.com/office/powerpoint/2010/main" val="920821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Which Do You Think Will Run Faster?</a:t>
            </a:r>
            <a:endParaRPr lang="en-US" altLang="en-US" b="0" kern="1200" dirty="0">
              <a:latin typeface="Times New Roman" panose="02020603050405020304" pitchFamily="18" charset="0"/>
              <a:ea typeface="ＭＳ Ｐゴシック" charset="-128"/>
            </a:endParaRPr>
          </a:p>
        </p:txBody>
      </p:sp>
      <p:pic>
        <p:nvPicPr>
          <p:cNvPr id="11" name="Picture 10" descr="Computer code has 16 lines. The lines read as follows. Line 1. d e f, do Graphics left parenthesis my list right parenthesis colon. Line 2, indented once. Canvas equals make Picture left parenthesis get Media Path left parenthesis double quote 640 times 480 period j p g double quote right parenthesis right parenthesis. Line 3, indented once. For i in my list colon. Line 4, indented twice. if i left bracket 0 right bracket equals equals double quote b double quote colon. Line 5, indented 3 times. x equals i n t left parenthesis i left bracket 2 colon 5 right bracket right parenthesis. Line 6, indented 3 times. y equals i n t left parenthesis i left bracket 6 colon 9 right bracket right parenthesis. Line 7, indented 3 times. Print double quote Drawing pixel at double quote comma x comma double quote colon double quote comma y. Line 8, indented 3 times. Set Color left parenthesis get Pixel left parenthesis canvas comma x comma y right parenthesis comma black right parenthesis. Line 9, indented twice. If i left bracket 0 right bracket equals equals double quote l double quote colon. Line 10, indented 3 times. X 1 equals i n t left parenthesis i left bracket 2 colon 5 right bracket right parenthesis. Line 11, indented 3 times. y 1 equals i n t left parenthesis i left bracket 6 colon 9 right bracket right parenthesis. Line 12, indented 3 times. x 2 equals i n t left parenthesis i left bracket 10 colon 13 right bracket right parenthesis. Line 13, indented 3 times. y 2 equals i n t left parenthesis i left bracket 14 colon 17 right bracket right parenthesis. Line 14, indented 3 times. Print double quote Drawing line at double quote comma x 1 comma y 1 comma x 2 comma y 2. Line 15, indented 3 times. Add Line left parenthesis canvas comma x 1 comma y 1 comma x2 comma y2 right parenthesis. Line 16, indented twice. Return canvas."/>
          <p:cNvPicPr>
            <a:picLocks noChangeAspect="1"/>
          </p:cNvPicPr>
          <p:nvPr/>
        </p:nvPicPr>
        <p:blipFill rotWithShape="1">
          <a:blip r:embed="rId2">
            <a:extLst>
              <a:ext uri="{28A0092B-C50C-407E-A947-70E740481C1C}">
                <a14:useLocalDpi xmlns:a14="http://schemas.microsoft.com/office/drawing/2010/main" val="0"/>
              </a:ext>
            </a:extLst>
          </a:blip>
          <a:srcRect l="3096" r="14069" b="5192"/>
          <a:stretch/>
        </p:blipFill>
        <p:spPr>
          <a:xfrm>
            <a:off x="603503" y="1493802"/>
            <a:ext cx="3587497" cy="4797862"/>
          </a:xfrm>
          <a:prstGeom prst="rect">
            <a:avLst/>
          </a:prstGeom>
        </p:spPr>
      </p:pic>
      <p:pic>
        <p:nvPicPr>
          <p:cNvPr id="4" name="Picture 3" descr="Computer code has 9 lines. The lines read as follows. Line 1. d e f, do Graphics left parenthesis right parenthesis colon. Line 2, indented once. canvas equals make Picture left parenthesis get Media Path left parenthesis double quote 640 times 480 period j p g double quote right parenthesis right parenthesis. Line 3, indented once. set Color left parenthesis get Pixel left parenthesis canvas comma 100 comma 200 right parenthesis comma black right parenthesis. Line 4, indented once. set Color left parenthesis get Pixel left parenthesis canvas comma 101 comma 200 right parenthesis comma black right parenthesis. Line 5, indented once. set Color left parenthesis get Pixel left parenthesis canvas comma 102 comma 200 right parenthesis comma black right parenthesis. Line 6, indented once. add Line left parenthesis canvas comma 102 comma 200 comma 102 comma 300 right parenthesis. Line 7, indented once. add Line left parenthesis canvas comma 102 comma 300 comma 200 comma 300 right parenthesis. Line 8, indented once. show left parenthesis canvas right parenthesis. Line 9, indented once. return canva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66" y="1524282"/>
            <a:ext cx="3576067" cy="2524282"/>
          </a:xfrm>
          <a:prstGeom prst="rect">
            <a:avLst/>
          </a:prstGeom>
        </p:spPr>
      </p:pic>
      <p:sp>
        <p:nvSpPr>
          <p:cNvPr id="3" name="Text Placeholder 2"/>
          <p:cNvSpPr>
            <a:spLocks noGrp="1"/>
          </p:cNvSpPr>
          <p:nvPr>
            <p:ph type="body" idx="1"/>
          </p:nvPr>
        </p:nvSpPr>
        <p:spPr>
          <a:xfrm>
            <a:off x="4389120" y="4511040"/>
            <a:ext cx="4297680" cy="1417003"/>
          </a:xfrm>
        </p:spPr>
        <p:txBody>
          <a:bodyPr/>
          <a:lstStyle/>
          <a:p>
            <a:pPr marL="0" indent="0">
              <a:spcBef>
                <a:spcPct val="50000"/>
              </a:spcBef>
              <a:buNone/>
              <a:defRPr/>
            </a:pPr>
            <a:r>
              <a:rPr lang="en-US" sz="2000" dirty="0">
                <a:latin typeface="+mn-lt"/>
              </a:rPr>
              <a:t>One just </a:t>
            </a:r>
            <a:r>
              <a:rPr lang="en-US" sz="2000" b="1" dirty="0">
                <a:latin typeface="+mn-lt"/>
              </a:rPr>
              <a:t>draws</a:t>
            </a:r>
            <a:r>
              <a:rPr lang="en-US" sz="2000" dirty="0">
                <a:latin typeface="+mn-lt"/>
              </a:rPr>
              <a:t> the picture.</a:t>
            </a:r>
          </a:p>
          <a:p>
            <a:pPr marL="0" indent="0">
              <a:spcBef>
                <a:spcPct val="50000"/>
              </a:spcBef>
              <a:buNone/>
              <a:defRPr/>
            </a:pPr>
            <a:r>
              <a:rPr lang="en-US" sz="2000" dirty="0">
                <a:latin typeface="+mn-lt"/>
              </a:rPr>
              <a:t>The other one </a:t>
            </a:r>
            <a:r>
              <a:rPr lang="en-US" sz="2000" b="1" dirty="0">
                <a:latin typeface="+mn-lt"/>
              </a:rPr>
              <a:t>figures out</a:t>
            </a:r>
            <a:r>
              <a:rPr lang="en-US" sz="2000" dirty="0">
                <a:latin typeface="+mn-lt"/>
              </a:rPr>
              <a:t> (interprets) the picture, then draws it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407772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Could We Generate That Second Program?</a:t>
            </a:r>
            <a:endParaRPr lang="en-US" altLang="en-US" b="0" kern="1200" dirty="0">
              <a:latin typeface="Times New Roman" panose="02020603050405020304" pitchFamily="18" charset="0"/>
              <a:ea typeface="ＭＳ Ｐゴシック" charset="-128"/>
            </a:endParaRPr>
          </a:p>
        </p:txBody>
      </p:sp>
      <p:sp>
        <p:nvSpPr>
          <p:cNvPr id="5" name="Text Placeholder 4"/>
          <p:cNvSpPr>
            <a:spLocks noGrp="1"/>
          </p:cNvSpPr>
          <p:nvPr>
            <p:ph type="body" idx="1"/>
          </p:nvPr>
        </p:nvSpPr>
        <p:spPr>
          <a:xfrm>
            <a:off x="457200" y="1600200"/>
            <a:ext cx="8229600" cy="1608221"/>
          </a:xfrm>
        </p:spPr>
        <p:txBody>
          <a:bodyPr/>
          <a:lstStyle/>
          <a:p>
            <a:pPr eaLnBrk="1" hangingPunct="1"/>
            <a:r>
              <a:rPr lang="en-US" altLang="en-US" sz="2200" dirty="0">
                <a:latin typeface="+mn-lt"/>
              </a:rPr>
              <a:t>What if we could write a function that:</a:t>
            </a:r>
          </a:p>
          <a:p>
            <a:pPr lvl="1" eaLnBrk="1" hangingPunct="1"/>
            <a:r>
              <a:rPr lang="en-US" altLang="en-US" sz="2200" dirty="0">
                <a:latin typeface="+mn-lt"/>
              </a:rPr>
              <a:t>Takes as input </a:t>
            </a:r>
            <a:r>
              <a:rPr lang="en-US" altLang="en-US" sz="2200" dirty="0" smtClean="0">
                <a:latin typeface="+mn-lt"/>
              </a:rPr>
              <a:t>[“b </a:t>
            </a:r>
            <a:r>
              <a:rPr lang="en-US" altLang="en-US" sz="2200" dirty="0">
                <a:latin typeface="+mn-lt"/>
              </a:rPr>
              <a:t>100 </a:t>
            </a:r>
            <a:r>
              <a:rPr lang="en-US" altLang="en-US" sz="2200" dirty="0" smtClean="0">
                <a:latin typeface="+mn-lt"/>
              </a:rPr>
              <a:t>200”, “b </a:t>
            </a:r>
            <a:r>
              <a:rPr lang="en-US" altLang="en-US" sz="2200" dirty="0">
                <a:latin typeface="+mn-lt"/>
              </a:rPr>
              <a:t>101 </a:t>
            </a:r>
            <a:r>
              <a:rPr lang="en-US" altLang="en-US" sz="2200" dirty="0" smtClean="0">
                <a:latin typeface="+mn-lt"/>
              </a:rPr>
              <a:t>200”,“b </a:t>
            </a:r>
            <a:r>
              <a:rPr lang="en-US" altLang="en-US" sz="2200" dirty="0">
                <a:latin typeface="+mn-lt"/>
              </a:rPr>
              <a:t>102 </a:t>
            </a:r>
            <a:r>
              <a:rPr lang="en-US" altLang="en-US" sz="2200" dirty="0" smtClean="0">
                <a:latin typeface="+mn-lt"/>
              </a:rPr>
              <a:t>200”,“l </a:t>
            </a:r>
            <a:r>
              <a:rPr lang="en-US" altLang="en-US" sz="2200" dirty="0">
                <a:latin typeface="+mn-lt"/>
              </a:rPr>
              <a:t>102 200 102 </a:t>
            </a:r>
            <a:r>
              <a:rPr lang="en-US" altLang="en-US" sz="2200" dirty="0" smtClean="0">
                <a:latin typeface="+mn-lt"/>
              </a:rPr>
              <a:t>300”,“l </a:t>
            </a:r>
            <a:r>
              <a:rPr lang="en-US" altLang="en-US" sz="2200" dirty="0">
                <a:latin typeface="+mn-lt"/>
              </a:rPr>
              <a:t>102 300 200 </a:t>
            </a:r>
            <a:r>
              <a:rPr lang="en-US" altLang="en-US" sz="2200" dirty="0" smtClean="0">
                <a:latin typeface="+mn-lt"/>
              </a:rPr>
              <a:t>300”]</a:t>
            </a:r>
            <a:endParaRPr lang="en-US" altLang="en-US" sz="2200" dirty="0">
              <a:latin typeface="+mn-lt"/>
            </a:endParaRPr>
          </a:p>
          <a:p>
            <a:pPr lvl="1" eaLnBrk="1" hangingPunct="1"/>
            <a:r>
              <a:rPr lang="en-US" altLang="en-US" sz="2200" dirty="0">
                <a:latin typeface="+mn-lt"/>
              </a:rPr>
              <a:t>Writes a file that is the Python version of that program</a:t>
            </a:r>
            <a:r>
              <a:rPr lang="en-US" altLang="en-US" sz="2200" dirty="0" smtClean="0">
                <a:latin typeface="+mn-lt"/>
              </a:rPr>
              <a:t>.</a:t>
            </a:r>
            <a:endParaRPr lang="en-US" sz="2200" dirty="0">
              <a:latin typeface="+mn-lt"/>
            </a:endParaRPr>
          </a:p>
        </p:txBody>
      </p:sp>
      <p:pic>
        <p:nvPicPr>
          <p:cNvPr id="6" name="Picture 5" descr="Computer code has 9 lines. The lines read as follows. Line 1. d e f, do Graphics left parenthesis right parenthesis colon. Line 2, indented once. canvas equals make Picture left parenthesis get Media Path left parenthesis double quote 640 times 480 period j p g double quote right parenthesis right parenthesis. Line 3, indented once. set Color left parenthesis get Pixel left parenthesis canvas comma 100 comma 200 right parenthesis comma black right parenthesis. Line 4, indented once. set Color left parenthesis get Pixel left parenthesis canvas comma 101 comma 200 right parenthesis comma black right parenthesis. Line 5, indented once. set Color left parenthesis get Pixel left parenthesis canvas comma 102 comma 200 right parenthesis comma black right parenthesis. Line 6, indented once. add Line left parenthesis canvas comma 102 comma 200 comma 102 comma 300 right parenthesis. Line 7, indented once. add Line left parenthesis canvas comma 102 comma 300 comma 200 comma 300 right parenthesis. Line 8, indented once. show left parenthesis canvas right parenthesis. Line 9,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080" y="3441563"/>
            <a:ext cx="5585396" cy="2761785"/>
          </a:xfrm>
          <a:prstGeom prst="rect">
            <a:avLst/>
          </a:prstGeom>
        </p:spPr>
      </p:pic>
    </p:spTree>
    <p:extLst>
      <p:ext uri="{BB962C8B-B14F-4D97-AF65-F5344CB8AC3E}">
        <p14:creationId xmlns:p14="http://schemas.microsoft.com/office/powerpoint/2010/main" val="3344628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Introducing a Compiler</a:t>
            </a:r>
            <a:endParaRPr lang="en-US" sz="2000" b="0" kern="1200" dirty="0">
              <a:latin typeface="Times New Roman" panose="02020603050405020304" pitchFamily="18" charset="0"/>
              <a:ea typeface="ＭＳ Ｐゴシック" charset="0"/>
              <a:cs typeface="+mj-cs"/>
            </a:endParaRPr>
          </a:p>
        </p:txBody>
      </p:sp>
      <p:pic>
        <p:nvPicPr>
          <p:cNvPr id="6" name="Picture 5" descr="Computer code has 20 lines. The lines read as follows. Line 1. d e f, make Graphics left parenthesis my list right parenthesis colon. Line 2, indented once. file equals open left parenthesis double quote graphics period p y double quote comma double quote w t double quote right parenthesis. Line 3, indented once. file period write left parenthesis single quote d e f, do Graphics left parenthesis right parenthesis colon backslash n single quote right parenthesis. Line 4, indented once. file period write left parenthesis single quote canvas equals make Picture left parenthesis get Media Path left parenthesis double quote 640 into 480 period j p g double quote right parenthesis right parenthesis backslash n single quote right parenthesis semicolon. Line 5, indented once. for i in my list colon. Line 6, indented twice. if i left bracket 0 right bracket equals equals double quote b double quote colon. Line 7, indented 3 times. x equals i n t left parenthesis i left bracket 2 colon 5 right bracket right parenthesis. Line 8, indented 3 times. y equals i n t left parenthesis i left bracket 6 colon 9 right bracket right parenthesis. Line 9, indented 3 times. print double quote Drawing pixel at double quote comma x comma double quote colon double quote comma y. Line 10, indented 3 times. file period write left parenthesis single quote set Color left parenthesis get Pixel left parenthesis canvas comma single quote plus s t r left parenthesis x right parenthesis plus single quote comma single quote plus s t r left parenthesis y right parenthesis plus single quote right parenthesis comma black right parenthesis backslash n single quote right parenthesis. Line 11, indented twice. if i left bracket 0 right bracket equals, equals double quote l double quote colon. Line 12, indented once. x 1 equals i n t left parenthesis i left bracket 2 colon 5 right bracket right parenthesis. Line 13, indented once. y 1 equals i n t left parenthesis i left bracket 6 colon 9 right bracket right parenthesis. Line 14, indented once. x 2 equals i n t left parenthesis i left bracket 10 colon 13 right bracket right parenthesis. Line 15, indented once. y 2 equals i n t left parenthesis i left bracket 14 colon 17 right bracket right parenthesis. Line 16, indented once. Print double quote drawing line at double quote comma x 1 comma y 1 comma x 2 comma y 2. Line 17, indented once. file period write left parenthesis single quote add Line left parenthesis canvas comma single quote plus s t r left parenthesis x 1 right parenthesis plus single quote comma single quote plus s t r left parenthesis y 1 right parenthesis plus single quote comma single quote plus s t r left parenthesis x 2 right parenthesis plus single quote comma single quote plus s t r left parenthesis y 2 right parenthesis plus single quote right parenthesis backslash n single quote right parenthesis. Line 18. file period write left parenthesis single quote show left parenthesis canvas right parenthesis backslash n single quote right parenthesis. Line 19. file period write left parenthesis single quote return canvas backslash n single quote right parenthesis. Line 20. file period close left parenthesi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 y="1713418"/>
            <a:ext cx="6265043" cy="4444090"/>
          </a:xfrm>
          <a:prstGeom prst="rect">
            <a:avLst/>
          </a:prstGeom>
        </p:spPr>
      </p:pic>
    </p:spTree>
    <p:extLst>
      <p:ext uri="{BB962C8B-B14F-4D97-AF65-F5344CB8AC3E}">
        <p14:creationId xmlns:p14="http://schemas.microsoft.com/office/powerpoint/2010/main" val="1471333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Do We Write Programs?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One reason we write programs is to be able to do the same thing over-and-over again, without having to rehash the same steps in Photoshop each time.</a:t>
            </a:r>
          </a:p>
        </p:txBody>
      </p:sp>
    </p:spTree>
    <p:extLst>
      <p:ext uri="{BB962C8B-B14F-4D97-AF65-F5344CB8AC3E}">
        <p14:creationId xmlns:p14="http://schemas.microsoft.com/office/powerpoint/2010/main" val="1296521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Which One Leads to Shorter Time Overall?</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Interpreted version:</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10 </a:t>
            </a:r>
            <a:r>
              <a:rPr lang="en-US" altLang="en-US" sz="2200" kern="1200" dirty="0" smtClean="0">
                <a:solidFill>
                  <a:srgbClr val="000000"/>
                </a:solidFill>
                <a:latin typeface="Arial (Body)"/>
                <a:ea typeface="ＭＳ Ｐゴシック" charset="-128"/>
                <a:cs typeface="+mn-cs"/>
              </a:rPr>
              <a:t>times</a:t>
            </a:r>
          </a:p>
          <a:p>
            <a:pPr marL="1144800" lvl="2" indent="-230400" fontAlgn="base">
              <a:spcAft>
                <a:spcPct val="0"/>
              </a:spcAft>
            </a:pPr>
            <a:r>
              <a:rPr lang="en-US" altLang="en-US" sz="2200" kern="1200" dirty="0" smtClean="0">
                <a:solidFill>
                  <a:srgbClr val="000000"/>
                </a:solidFill>
                <a:latin typeface="Arial (Body)"/>
                <a:ea typeface="ＭＳ Ｐゴシック" charset="-128"/>
                <a:cs typeface="+mn-cs"/>
              </a:rPr>
              <a:t>doGraphics([“b </a:t>
            </a:r>
            <a:r>
              <a:rPr lang="en-US" altLang="en-US" sz="2200" kern="1200" dirty="0">
                <a:solidFill>
                  <a:srgbClr val="000000"/>
                </a:solidFill>
                <a:latin typeface="Arial (Body)"/>
                <a:ea typeface="ＭＳ Ｐゴシック" charset="-128"/>
                <a:cs typeface="+mn-cs"/>
              </a:rPr>
              <a:t>100 </a:t>
            </a:r>
            <a:r>
              <a:rPr lang="en-US" altLang="en-US" sz="2200" kern="1200" dirty="0" smtClean="0">
                <a:solidFill>
                  <a:srgbClr val="000000"/>
                </a:solidFill>
                <a:latin typeface="Arial (Body)"/>
                <a:ea typeface="ＭＳ Ｐゴシック" charset="-128"/>
                <a:cs typeface="+mn-cs"/>
              </a:rPr>
              <a:t>200”,“b </a:t>
            </a:r>
            <a:r>
              <a:rPr lang="en-US" altLang="en-US" sz="2200" kern="1200" dirty="0">
                <a:solidFill>
                  <a:srgbClr val="000000"/>
                </a:solidFill>
                <a:latin typeface="Arial (Body)"/>
                <a:ea typeface="ＭＳ Ｐゴシック" charset="-128"/>
                <a:cs typeface="+mn-cs"/>
              </a:rPr>
              <a:t>101 </a:t>
            </a:r>
            <a:r>
              <a:rPr lang="en-US" altLang="en-US" sz="2200" kern="1200" dirty="0" smtClean="0">
                <a:solidFill>
                  <a:srgbClr val="000000"/>
                </a:solidFill>
                <a:latin typeface="Arial (Body)"/>
                <a:ea typeface="ＭＳ Ｐゴシック" charset="-128"/>
                <a:cs typeface="+mn-cs"/>
              </a:rPr>
              <a:t>200”,“b </a:t>
            </a:r>
            <a:r>
              <a:rPr lang="en-US" altLang="en-US" sz="2200" kern="1200" dirty="0">
                <a:solidFill>
                  <a:srgbClr val="000000"/>
                </a:solidFill>
                <a:latin typeface="Arial (Body)"/>
                <a:ea typeface="ＭＳ Ｐゴシック" charset="-128"/>
                <a:cs typeface="+mn-cs"/>
              </a:rPr>
              <a:t>102 </a:t>
            </a:r>
            <a:r>
              <a:rPr lang="en-US" altLang="en-US" sz="2200" kern="1200" dirty="0" smtClean="0">
                <a:solidFill>
                  <a:srgbClr val="000000"/>
                </a:solidFill>
                <a:latin typeface="Arial (Body)"/>
                <a:ea typeface="ＭＳ Ｐゴシック" charset="-128"/>
                <a:cs typeface="+mn-cs"/>
              </a:rPr>
              <a:t>200”,“l </a:t>
            </a:r>
            <a:r>
              <a:rPr lang="en-US" altLang="en-US" sz="2200" kern="1200" dirty="0">
                <a:solidFill>
                  <a:srgbClr val="000000"/>
                </a:solidFill>
                <a:latin typeface="Arial (Body)"/>
                <a:ea typeface="ＭＳ Ｐゴシック" charset="-128"/>
                <a:cs typeface="+mn-cs"/>
              </a:rPr>
              <a:t>102 200 102 </a:t>
            </a:r>
            <a:r>
              <a:rPr lang="en-US" altLang="en-US" sz="2200" kern="1200" dirty="0" smtClean="0">
                <a:solidFill>
                  <a:srgbClr val="000000"/>
                </a:solidFill>
                <a:latin typeface="Arial (Body)"/>
                <a:ea typeface="ＭＳ Ｐゴシック" charset="-128"/>
                <a:cs typeface="+mn-cs"/>
              </a:rPr>
              <a:t>300”,“l </a:t>
            </a:r>
            <a:r>
              <a:rPr lang="en-US" altLang="en-US" sz="2200" kern="1200" dirty="0">
                <a:solidFill>
                  <a:srgbClr val="000000"/>
                </a:solidFill>
                <a:latin typeface="Arial (Body)"/>
                <a:ea typeface="ＭＳ Ｐゴシック" charset="-128"/>
                <a:cs typeface="+mn-cs"/>
              </a:rPr>
              <a:t>102 300 200 </a:t>
            </a:r>
            <a:r>
              <a:rPr lang="en-US" altLang="en-US" sz="2200" kern="1200" dirty="0" smtClean="0">
                <a:solidFill>
                  <a:srgbClr val="000000"/>
                </a:solidFill>
                <a:latin typeface="Arial (Body)"/>
                <a:ea typeface="ＭＳ Ｐゴシック" charset="-128"/>
                <a:cs typeface="+mn-cs"/>
              </a:rPr>
              <a:t>300”]) </a:t>
            </a:r>
            <a:r>
              <a:rPr lang="en-US" altLang="en-US" sz="2200" kern="1200" dirty="0">
                <a:solidFill>
                  <a:srgbClr val="000000"/>
                </a:solidFill>
                <a:latin typeface="Arial (Body)"/>
                <a:ea typeface="ＭＳ Ｐゴシック" charset="-128"/>
                <a:cs typeface="+mn-cs"/>
              </a:rPr>
              <a:t>involving interpretation and drawing each time.</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Compiled version</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1 time makeGraphics</a:t>
            </a:r>
            <a:r>
              <a:rPr lang="en-US" altLang="en-US" sz="2200" kern="1200" dirty="0" smtClean="0">
                <a:solidFill>
                  <a:srgbClr val="000000"/>
                </a:solidFill>
                <a:latin typeface="Arial (Body)"/>
                <a:ea typeface="ＭＳ Ｐゴシック" charset="-128"/>
                <a:cs typeface="+mn-cs"/>
              </a:rPr>
              <a:t>([“b </a:t>
            </a:r>
            <a:r>
              <a:rPr lang="en-US" altLang="en-US" sz="2200" kern="1200" dirty="0">
                <a:solidFill>
                  <a:srgbClr val="000000"/>
                </a:solidFill>
                <a:latin typeface="Arial (Body)"/>
                <a:ea typeface="ＭＳ Ｐゴシック" charset="-128"/>
                <a:cs typeface="+mn-cs"/>
              </a:rPr>
              <a:t>100 </a:t>
            </a:r>
            <a:r>
              <a:rPr lang="en-US" altLang="en-US" sz="2200" kern="1200" dirty="0" smtClean="0">
                <a:solidFill>
                  <a:srgbClr val="000000"/>
                </a:solidFill>
                <a:latin typeface="Arial (Body)"/>
                <a:ea typeface="ＭＳ Ｐゴシック" charset="-128"/>
                <a:cs typeface="+mn-cs"/>
              </a:rPr>
              <a:t>200”,“b </a:t>
            </a:r>
            <a:r>
              <a:rPr lang="en-US" altLang="en-US" sz="2200" kern="1200" dirty="0">
                <a:solidFill>
                  <a:srgbClr val="000000"/>
                </a:solidFill>
                <a:latin typeface="Arial (Body)"/>
                <a:ea typeface="ＭＳ Ｐゴシック" charset="-128"/>
                <a:cs typeface="+mn-cs"/>
              </a:rPr>
              <a:t>101 </a:t>
            </a:r>
            <a:r>
              <a:rPr lang="en-US" altLang="en-US" sz="2200" kern="1200" dirty="0" smtClean="0">
                <a:solidFill>
                  <a:srgbClr val="000000"/>
                </a:solidFill>
                <a:latin typeface="Arial (Body)"/>
                <a:ea typeface="ＭＳ Ｐゴシック" charset="-128"/>
                <a:cs typeface="+mn-cs"/>
              </a:rPr>
              <a:t>200”,“b </a:t>
            </a:r>
            <a:r>
              <a:rPr lang="en-US" altLang="en-US" sz="2200" kern="1200" dirty="0">
                <a:solidFill>
                  <a:srgbClr val="000000"/>
                </a:solidFill>
                <a:latin typeface="Arial (Body)"/>
                <a:ea typeface="ＭＳ Ｐゴシック" charset="-128"/>
                <a:cs typeface="+mn-cs"/>
              </a:rPr>
              <a:t>102 </a:t>
            </a:r>
            <a:r>
              <a:rPr lang="en-US" altLang="en-US" sz="2200" kern="1200" dirty="0" smtClean="0">
                <a:solidFill>
                  <a:srgbClr val="000000"/>
                </a:solidFill>
                <a:latin typeface="Arial (Body)"/>
                <a:ea typeface="ＭＳ Ｐゴシック" charset="-128"/>
                <a:cs typeface="+mn-cs"/>
              </a:rPr>
              <a:t>200”,“l </a:t>
            </a:r>
            <a:r>
              <a:rPr lang="en-US" altLang="en-US" sz="2200" kern="1200" dirty="0">
                <a:solidFill>
                  <a:srgbClr val="000000"/>
                </a:solidFill>
                <a:latin typeface="Arial (Body)"/>
                <a:ea typeface="ＭＳ Ｐゴシック" charset="-128"/>
                <a:cs typeface="+mn-cs"/>
              </a:rPr>
              <a:t>102 200 102 </a:t>
            </a:r>
            <a:r>
              <a:rPr lang="en-US" altLang="en-US" sz="2200" kern="1200" dirty="0" smtClean="0">
                <a:solidFill>
                  <a:srgbClr val="000000"/>
                </a:solidFill>
                <a:latin typeface="Arial (Body)"/>
                <a:ea typeface="ＭＳ Ｐゴシック" charset="-128"/>
                <a:cs typeface="+mn-cs"/>
              </a:rPr>
              <a:t>300”, “l </a:t>
            </a:r>
            <a:r>
              <a:rPr lang="en-US" altLang="en-US" sz="2200" kern="1200" dirty="0">
                <a:solidFill>
                  <a:srgbClr val="000000"/>
                </a:solidFill>
                <a:latin typeface="Arial (Body)"/>
                <a:ea typeface="ＭＳ Ｐゴシック" charset="-128"/>
                <a:cs typeface="+mn-cs"/>
              </a:rPr>
              <a:t>102 300 200 </a:t>
            </a:r>
            <a:r>
              <a:rPr lang="en-US" altLang="en-US" sz="2200" kern="1200" dirty="0" smtClean="0">
                <a:solidFill>
                  <a:srgbClr val="000000"/>
                </a:solidFill>
                <a:latin typeface="Arial (Body)"/>
                <a:ea typeface="ＭＳ Ｐゴシック" charset="-128"/>
                <a:cs typeface="+mn-cs"/>
              </a:rPr>
              <a:t>300”])</a:t>
            </a:r>
          </a:p>
          <a:p>
            <a:pPr marL="1144800" lvl="2" indent="-230400" fontAlgn="base">
              <a:spcAft>
                <a:spcPct val="0"/>
              </a:spcAft>
            </a:pPr>
            <a:r>
              <a:rPr lang="en-US" altLang="en-US" sz="2200" kern="1200" dirty="0" smtClean="0">
                <a:solidFill>
                  <a:srgbClr val="000000"/>
                </a:solidFill>
                <a:latin typeface="Arial (Body)"/>
                <a:ea typeface="ＭＳ Ｐゴシック" charset="-128"/>
                <a:cs typeface="+mn-cs"/>
              </a:rPr>
              <a:t>Takes </a:t>
            </a:r>
            <a:r>
              <a:rPr lang="en-US" altLang="en-US" sz="2200" kern="1200" dirty="0">
                <a:solidFill>
                  <a:srgbClr val="000000"/>
                </a:solidFill>
                <a:latin typeface="Arial (Body)"/>
                <a:ea typeface="ＭＳ Ｐゴシック" charset="-128"/>
                <a:cs typeface="+mn-cs"/>
              </a:rPr>
              <a:t>as much time (or more) as </a:t>
            </a:r>
            <a:r>
              <a:rPr lang="en-US" altLang="en-US" sz="2200" kern="1200" dirty="0" smtClean="0">
                <a:solidFill>
                  <a:srgbClr val="000000"/>
                </a:solidFill>
                <a:latin typeface="Arial (Body)"/>
                <a:ea typeface="ＭＳ Ｐゴシック" charset="-128"/>
                <a:cs typeface="+mn-cs"/>
              </a:rPr>
              <a:t>intepreting.</a:t>
            </a:r>
          </a:p>
          <a:p>
            <a:pPr marL="1144800" lvl="2" indent="-230400" fontAlgn="base">
              <a:spcAft>
                <a:spcPct val="0"/>
              </a:spcAft>
            </a:pPr>
            <a:r>
              <a:rPr lang="en-US" altLang="en-US" sz="2200" kern="1200" dirty="0" smtClean="0">
                <a:solidFill>
                  <a:srgbClr val="000000"/>
                </a:solidFill>
                <a:latin typeface="Arial (Body)"/>
                <a:ea typeface="ＭＳ Ｐゴシック" charset="-128"/>
                <a:cs typeface="+mn-cs"/>
              </a:rPr>
              <a:t>But </a:t>
            </a:r>
            <a:r>
              <a:rPr lang="en-US" altLang="en-US" sz="2200" kern="1200" dirty="0">
                <a:solidFill>
                  <a:srgbClr val="000000"/>
                </a:solidFill>
                <a:latin typeface="Arial (Body)"/>
                <a:ea typeface="ＭＳ Ｐゴシック" charset="-128"/>
                <a:cs typeface="+mn-cs"/>
              </a:rPr>
              <a:t>only </a:t>
            </a:r>
            <a:r>
              <a:rPr lang="en-US" altLang="en-US" sz="2200" b="1" kern="1200" dirty="0">
                <a:solidFill>
                  <a:srgbClr val="000000"/>
                </a:solidFill>
                <a:latin typeface="Arial (Body)"/>
                <a:ea typeface="ＭＳ Ｐゴシック" charset="-128"/>
                <a:cs typeface="+mn-cs"/>
              </a:rPr>
              <a:t>once</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10 times running the very small graphics program.</a:t>
            </a:r>
          </a:p>
        </p:txBody>
      </p:sp>
    </p:spTree>
    <p:extLst>
      <p:ext uri="{BB962C8B-B14F-4D97-AF65-F5344CB8AC3E}">
        <p14:creationId xmlns:p14="http://schemas.microsoft.com/office/powerpoint/2010/main" val="1840801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What </a:t>
            </a:r>
            <a:r>
              <a:rPr lang="en-US" altLang="en-US" kern="1200" dirty="0" smtClean="0">
                <a:latin typeface="Times New Roman" panose="02020603050405020304" pitchFamily="18" charset="0"/>
                <a:ea typeface="ＭＳ Ｐゴシック" charset="-128"/>
              </a:rPr>
              <a:t>is </a:t>
            </a:r>
            <a:r>
              <a:rPr lang="en-US" altLang="en-US" kern="1200" dirty="0">
                <a:latin typeface="Times New Roman" panose="02020603050405020304" pitchFamily="18" charset="0"/>
                <a:ea typeface="ＭＳ Ｐゴシック" charset="-128"/>
              </a:rPr>
              <a:t>Fast on a Computer?</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activities are slowest for you on your computer?</a:t>
            </a:r>
          </a:p>
        </p:txBody>
      </p:sp>
    </p:spTree>
    <p:extLst>
      <p:ext uri="{BB962C8B-B14F-4D97-AF65-F5344CB8AC3E}">
        <p14:creationId xmlns:p14="http://schemas.microsoft.com/office/powerpoint/2010/main" val="3972571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Applications are Compiled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Applications like Photoshop and Word are written in languages like C or C++</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These languages are then </a:t>
            </a:r>
            <a:r>
              <a:rPr lang="en-US" altLang="en-US" sz="2400" b="1" kern="1200" dirty="0">
                <a:solidFill>
                  <a:srgbClr val="000000"/>
                </a:solidFill>
                <a:latin typeface="Arial (Body)"/>
                <a:ea typeface="ＭＳ Ｐゴシック" charset="-128"/>
                <a:cs typeface="+mn-cs"/>
              </a:rPr>
              <a:t>compiled </a:t>
            </a:r>
            <a:r>
              <a:rPr lang="en-US" altLang="en-US" sz="2400" kern="1200" dirty="0">
                <a:solidFill>
                  <a:srgbClr val="000000"/>
                </a:solidFill>
                <a:latin typeface="Arial (Body)"/>
                <a:ea typeface="ＭＳ Ｐゴシック" charset="-128"/>
                <a:cs typeface="+mn-cs"/>
              </a:rPr>
              <a:t>down to machine language.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That stuff that executes at a rate of 1.5 billion bytes per second.</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Jython programs are interpreted.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Actually, </a:t>
            </a:r>
            <a:r>
              <a:rPr lang="en-US" altLang="en-US" sz="2400" kern="1200" dirty="0" smtClean="0">
                <a:solidFill>
                  <a:srgbClr val="000000"/>
                </a:solidFill>
                <a:latin typeface="Arial (Body)"/>
                <a:ea typeface="ＭＳ Ｐゴシック" charset="-128"/>
                <a:cs typeface="+mn-cs"/>
              </a:rPr>
              <a:t>they</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interpreted </a:t>
            </a:r>
            <a:r>
              <a:rPr lang="en-US" altLang="ja-JP" sz="2400" b="1" kern="1200" dirty="0">
                <a:solidFill>
                  <a:srgbClr val="000000"/>
                </a:solidFill>
                <a:latin typeface="Arial (Body)"/>
                <a:ea typeface="ＭＳ Ｐゴシック" charset="-128"/>
                <a:cs typeface="+mn-cs"/>
              </a:rPr>
              <a:t>twice!</a:t>
            </a:r>
            <a:endParaRPr lang="en-US" altLang="en-US" sz="2400" b="1"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760064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Java Programs Typically Don’t Compile to Machine Language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00875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Recall that every processor has its</a:t>
            </a:r>
            <a:r>
              <a:rPr lang="en-US" altLang="en-US" sz="2400" b="1" i="1" kern="1200" dirty="0">
                <a:solidFill>
                  <a:srgbClr val="000000"/>
                </a:solidFill>
                <a:latin typeface="Arial (Body)"/>
                <a:ea typeface="ＭＳ Ｐゴシック" charset="-128"/>
              </a:rPr>
              <a:t> </a:t>
            </a:r>
            <a:r>
              <a:rPr lang="en-US" altLang="en-US" sz="2400" b="1" kern="1200" dirty="0">
                <a:solidFill>
                  <a:srgbClr val="000000"/>
                </a:solidFill>
                <a:latin typeface="Arial (Body)"/>
                <a:ea typeface="ＭＳ Ｐゴシック" charset="-128"/>
              </a:rPr>
              <a:t>own</a:t>
            </a:r>
            <a:r>
              <a:rPr lang="en-US" altLang="en-US" sz="2400" kern="1200" dirty="0">
                <a:solidFill>
                  <a:srgbClr val="000000"/>
                </a:solidFill>
                <a:latin typeface="Arial (Body)"/>
                <a:ea typeface="ＭＳ Ｐゴシック" charset="-128"/>
              </a:rPr>
              <a:t> machine language.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How, then, can you create a program that runs on </a:t>
            </a:r>
            <a:r>
              <a:rPr lang="en-US" altLang="en-US" sz="2400" b="1" kern="1200" dirty="0">
                <a:solidFill>
                  <a:srgbClr val="000000"/>
                </a:solidFill>
                <a:latin typeface="Arial (Body)"/>
                <a:ea typeface="ＭＳ Ｐゴシック" charset="-128"/>
                <a:cs typeface="+mn-cs"/>
              </a:rPr>
              <a:t>any</a:t>
            </a:r>
            <a:r>
              <a:rPr lang="en-US" altLang="en-US" sz="2400" kern="1200" dirty="0">
                <a:solidFill>
                  <a:srgbClr val="000000"/>
                </a:solidFill>
                <a:latin typeface="Arial (Body)"/>
                <a:ea typeface="ＭＳ Ｐゴシック" charset="-128"/>
                <a:cs typeface="+mn-cs"/>
              </a:rPr>
              <a:t> computer?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people who invented Java also invented a </a:t>
            </a:r>
            <a:r>
              <a:rPr lang="en-US" altLang="en-US" sz="2400" b="1" kern="1200" dirty="0">
                <a:solidFill>
                  <a:srgbClr val="000000"/>
                </a:solidFill>
                <a:latin typeface="Arial (Body)"/>
                <a:ea typeface="ＭＳ Ｐゴシック" charset="-128"/>
              </a:rPr>
              <a:t>make-believe processor</a:t>
            </a:r>
            <a:r>
              <a:rPr lang="en-US" altLang="en-US" sz="2400" kern="1200" dirty="0">
                <a:solidFill>
                  <a:srgbClr val="000000"/>
                </a:solidFill>
                <a:latin typeface="Arial (Body)"/>
                <a:ea typeface="ＭＳ Ｐゴシック" charset="-128"/>
              </a:rPr>
              <a:t>—a </a:t>
            </a:r>
            <a:r>
              <a:rPr lang="en-US" altLang="en-US" sz="2400" b="1" kern="1200" dirty="0">
                <a:solidFill>
                  <a:srgbClr val="000000"/>
                </a:solidFill>
                <a:latin typeface="Arial (Body)"/>
                <a:ea typeface="ＭＳ Ｐゴシック" charset="-128"/>
              </a:rPr>
              <a:t>virtual machine</a:t>
            </a:r>
            <a:r>
              <a:rPr lang="en-US" altLang="en-US" sz="2400" kern="1200" dirty="0">
                <a:solidFill>
                  <a:srgbClr val="000000"/>
                </a:solidFill>
                <a:latin typeface="Arial (Body)"/>
                <a:ea typeface="ＭＳ Ｐゴシック" charset="-128"/>
              </a:rPr>
              <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a:t>
            </a:r>
            <a:r>
              <a:rPr lang="en-US" altLang="en-US" sz="2400" kern="1200" dirty="0" smtClean="0">
                <a:solidFill>
                  <a:srgbClr val="000000"/>
                </a:solidFill>
                <a:latin typeface="Arial (Body)"/>
                <a:ea typeface="ＭＳ Ｐゴシック" charset="-128"/>
                <a:cs typeface="+mn-cs"/>
              </a:rPr>
              <a:t>doesn’</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exist anywhere.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Java compiles to run on the virtual </a:t>
            </a:r>
            <a:r>
              <a:rPr lang="en-US" altLang="en-US" sz="2400" kern="1200" dirty="0" smtClean="0">
                <a:solidFill>
                  <a:srgbClr val="000000"/>
                </a:solidFill>
                <a:latin typeface="Arial (Body)"/>
                <a:ea typeface="ＭＳ Ｐゴシック" charset="-128"/>
                <a:cs typeface="+mn-cs"/>
              </a:rPr>
              <a:t>machine</a:t>
            </a:r>
          </a:p>
          <a:p>
            <a:pPr marL="1144800" lvl="2" indent="-230400" fontAlgn="base">
              <a:spcAft>
                <a:spcPct val="0"/>
              </a:spcAft>
            </a:pPr>
            <a:r>
              <a:rPr lang="en-US" altLang="en-US" sz="2400" kern="1200" dirty="0" smtClean="0">
                <a:solidFill>
                  <a:srgbClr val="000000"/>
                </a:solidFill>
                <a:latin typeface="Arial (Body)"/>
                <a:ea typeface="ＭＳ Ｐゴシック" charset="-128"/>
                <a:cs typeface="+mn-cs"/>
              </a:rPr>
              <a:t>The </a:t>
            </a:r>
            <a:r>
              <a:rPr lang="en-US" altLang="en-US" sz="2400" kern="1200" dirty="0">
                <a:solidFill>
                  <a:srgbClr val="000000"/>
                </a:solidFill>
                <a:latin typeface="Arial (Body)"/>
                <a:ea typeface="ＭＳ Ｐゴシック" charset="-128"/>
                <a:cs typeface="+mn-cs"/>
              </a:rPr>
              <a:t>Java Virtual Machine </a:t>
            </a:r>
            <a:r>
              <a:rPr lang="en-US" altLang="en-US" sz="2400" kern="1200" dirty="0" smtClean="0">
                <a:solidFill>
                  <a:srgbClr val="000000"/>
                </a:solidFill>
                <a:latin typeface="Arial (Body)"/>
                <a:ea typeface="ＭＳ Ｐゴシック" charset="-128"/>
                <a:cs typeface="+mn-cs"/>
              </a:rPr>
              <a:t>(J</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V</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932574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51916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Good is It to Run Only on a Computer That Doesn’t Exist?!?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Machine language is a </a:t>
            </a:r>
            <a:r>
              <a:rPr lang="en-US" altLang="en-US" sz="2400" b="1" kern="1200" dirty="0">
                <a:solidFill>
                  <a:srgbClr val="000000"/>
                </a:solidFill>
                <a:latin typeface="Arial (Body)"/>
                <a:ea typeface="ＭＳ Ｐゴシック" charset="-128"/>
              </a:rPr>
              <a:t>very</a:t>
            </a:r>
            <a:r>
              <a:rPr lang="en-US" altLang="en-US" sz="2400" kern="1200" dirty="0">
                <a:solidFill>
                  <a:srgbClr val="000000"/>
                </a:solidFill>
                <a:latin typeface="Arial (Body)"/>
                <a:ea typeface="ＭＳ Ｐゴシック" charset="-128"/>
              </a:rPr>
              <a:t> simple language.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 program that</a:t>
            </a:r>
            <a:r>
              <a:rPr lang="en-US" altLang="en-US" sz="2400" b="1" kern="1200" dirty="0">
                <a:solidFill>
                  <a:srgbClr val="000000"/>
                </a:solidFill>
                <a:latin typeface="Arial (Body)"/>
                <a:ea typeface="ＭＳ Ｐゴシック" charset="-128"/>
              </a:rPr>
              <a:t> interprets</a:t>
            </a:r>
            <a:r>
              <a:rPr lang="en-US" altLang="en-US" sz="2400" kern="1200" dirty="0">
                <a:solidFill>
                  <a:srgbClr val="000000"/>
                </a:solidFill>
                <a:latin typeface="Arial (Body)"/>
                <a:ea typeface="ＭＳ Ｐゴシック" charset="-128"/>
              </a:rPr>
              <a:t> the machine language of some computer is not hard to write</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4" name="Picture 3" descr="Computer code has 6 lines. The lines read as follows. Line 1. d e f, V M interpret left parenthesis program right parenthesis colon. Line 2, indented once. for instruction in program colon. Line 3, indented twice. if instruction equals equals 1 colon hash It single quote s a load. Line 4, indented twice. Incomplete line of code. Line 5, indented twice. if instruction equals equals 2 colon hash It single quote s an add. Line 6, indented twice. Incomplete line of c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421" y="3372742"/>
            <a:ext cx="4667157" cy="2515711"/>
          </a:xfrm>
          <a:prstGeom prst="rect">
            <a:avLst/>
          </a:prstGeom>
        </p:spPr>
      </p:pic>
    </p:spTree>
    <p:extLst>
      <p:ext uri="{BB962C8B-B14F-4D97-AF65-F5344CB8AC3E}">
        <p14:creationId xmlns:p14="http://schemas.microsoft.com/office/powerpoint/2010/main" val="3331323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Java Runs on Everything…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Everything that has a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 on </a:t>
            </a:r>
            <a:r>
              <a:rPr lang="en-US" altLang="en-US" sz="2400" kern="1200" dirty="0">
                <a:solidFill>
                  <a:srgbClr val="000000"/>
                </a:solidFill>
                <a:latin typeface="Arial (Body)"/>
                <a:ea typeface="ＭＳ Ｐゴシック" charset="-128"/>
              </a:rPr>
              <a:t>it!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Each computer that can execute Java has an </a:t>
            </a:r>
            <a:r>
              <a:rPr lang="en-US" altLang="en-US" sz="2400" b="1" kern="1200" dirty="0">
                <a:solidFill>
                  <a:srgbClr val="000000"/>
                </a:solidFill>
                <a:latin typeface="Arial (Body)"/>
                <a:ea typeface="ＭＳ Ｐゴシック" charset="-128"/>
              </a:rPr>
              <a:t>interpreter </a:t>
            </a:r>
            <a:r>
              <a:rPr lang="en-US" altLang="en-US" sz="2400" kern="1200" dirty="0">
                <a:solidFill>
                  <a:srgbClr val="000000"/>
                </a:solidFill>
                <a:latin typeface="Arial (Body)"/>
                <a:ea typeface="ＭＳ Ｐゴシック" charset="-128"/>
              </a:rPr>
              <a:t>for the Java machine language.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That interpreter is usually compiled to machine language, so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very fast.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Interpreting Java machine is pretty easy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Takes only a small program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Devices as small as wristwatches can run Java </a:t>
            </a:r>
            <a:r>
              <a:rPr lang="en-US" altLang="en-US" sz="2400" kern="1200" dirty="0" smtClean="0">
                <a:solidFill>
                  <a:srgbClr val="000000"/>
                </a:solidFill>
                <a:latin typeface="Arial (Body)"/>
                <a:ea typeface="ＭＳ Ｐゴシック" charset="-128"/>
              </a:rPr>
              <a:t>V</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 interpreters</a:t>
            </a:r>
            <a:r>
              <a:rPr lang="en-US" altLang="en-US" sz="2400" kern="1200" dirty="0">
                <a:solidFill>
                  <a:srgbClr val="000000"/>
                </a:solidFill>
                <a:latin typeface="Arial (Body)"/>
                <a:ea typeface="ＭＳ Ｐゴシック" charset="-128"/>
              </a:rPr>
              <a:t>.</a:t>
            </a:r>
          </a:p>
        </p:txBody>
      </p:sp>
    </p:spTree>
    <p:extLst>
      <p:ext uri="{BB962C8B-B14F-4D97-AF65-F5344CB8AC3E}">
        <p14:creationId xmlns:p14="http://schemas.microsoft.com/office/powerpoint/2010/main" val="3699500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47344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Happens When You Execute a Python Statement in J</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E</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046720" cy="452428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ＭＳ Ｐゴシック" charset="-128"/>
              </a:rPr>
              <a:t>Your statement (like </a:t>
            </a:r>
            <a:r>
              <a:rPr lang="en-US" altLang="ja-JP" sz="2200" kern="1200" dirty="0" smtClean="0">
                <a:solidFill>
                  <a:srgbClr val="000000"/>
                </a:solidFill>
                <a:latin typeface="+mn-lt"/>
                <a:ea typeface="ＭＳ Ｐゴシック" charset="-128"/>
              </a:rPr>
              <a:t>“show(canvas)”) </a:t>
            </a:r>
            <a:r>
              <a:rPr lang="en-US" altLang="ja-JP" sz="2200" kern="1200" dirty="0">
                <a:solidFill>
                  <a:srgbClr val="000000"/>
                </a:solidFill>
                <a:latin typeface="+mn-lt"/>
                <a:ea typeface="ＭＳ Ｐゴシック" charset="-128"/>
              </a:rPr>
              <a:t>is</a:t>
            </a:r>
            <a:r>
              <a:rPr lang="en-US" altLang="ja-JP" sz="2200" b="1" kern="1200" dirty="0">
                <a:solidFill>
                  <a:srgbClr val="000000"/>
                </a:solidFill>
                <a:latin typeface="+mn-lt"/>
                <a:ea typeface="ＭＳ Ｐゴシック" charset="-128"/>
              </a:rPr>
              <a:t> first</a:t>
            </a:r>
            <a:r>
              <a:rPr lang="en-US" altLang="ja-JP" sz="2200" kern="1200" dirty="0">
                <a:solidFill>
                  <a:srgbClr val="000000"/>
                </a:solidFill>
                <a:latin typeface="+mn-lt"/>
                <a:ea typeface="ＭＳ Ｐゴシック" charset="-128"/>
              </a:rPr>
              <a:t> compiled to Java!</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cs typeface="+mn-cs"/>
              </a:rPr>
              <a:t>Really! </a:t>
            </a:r>
            <a:r>
              <a:rPr lang="en-US" altLang="en-US" sz="2200" kern="1200" dirty="0" smtClean="0">
                <a:solidFill>
                  <a:srgbClr val="000000"/>
                </a:solidFill>
                <a:latin typeface="+mn-lt"/>
                <a:ea typeface="ＭＳ Ｐゴシック" charset="-128"/>
                <a:cs typeface="+mn-cs"/>
              </a:rPr>
              <a:t>You</a:t>
            </a:r>
            <a:r>
              <a:rPr lang="fr-FR" altLang="ja-JP" sz="2200" kern="1200" dirty="0" smtClean="0">
                <a:solidFill>
                  <a:srgbClr val="000000"/>
                </a:solidFill>
                <a:latin typeface="+mn-lt"/>
                <a:ea typeface="ＭＳ Ｐゴシック" charset="-128"/>
                <a:cs typeface="+mn-cs"/>
              </a:rPr>
              <a:t>’</a:t>
            </a:r>
            <a:r>
              <a:rPr lang="en-US" altLang="ja-JP" sz="2200" kern="1200" dirty="0" smtClean="0">
                <a:solidFill>
                  <a:srgbClr val="000000"/>
                </a:solidFill>
                <a:latin typeface="+mn-lt"/>
                <a:ea typeface="ＭＳ Ｐゴシック" charset="-128"/>
                <a:cs typeface="+mn-cs"/>
              </a:rPr>
              <a:t>re </a:t>
            </a:r>
            <a:r>
              <a:rPr lang="en-US" altLang="ja-JP" sz="2200" kern="1200" dirty="0">
                <a:solidFill>
                  <a:srgbClr val="000000"/>
                </a:solidFill>
                <a:latin typeface="+mn-lt"/>
                <a:ea typeface="ＭＳ Ｐゴシック" charset="-128"/>
                <a:cs typeface="+mn-cs"/>
              </a:rPr>
              <a:t>actually running Java, even though you wrote Python!</a:t>
            </a:r>
          </a:p>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mn-lt"/>
                <a:ea typeface="ＭＳ Ｐゴシック" charset="-128"/>
              </a:rPr>
              <a:t>Then, the Java is compiled into Java virtual machine language.</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cs typeface="+mn-cs"/>
              </a:rPr>
              <a:t>Sometimes appears as a .class or .jar file.</a:t>
            </a:r>
          </a:p>
          <a:p>
            <a:pPr marL="255651" lvl="0" indent="-255651" fontAlgn="base">
              <a:spcAft>
                <a:spcPct val="0"/>
              </a:spcAft>
              <a:buFont typeface="Arial" panose="020B0604020202020204" pitchFamily="34" charset="0"/>
              <a:buChar char="•"/>
              <a:tabLst/>
            </a:pPr>
            <a:r>
              <a:rPr lang="en-US" altLang="en-US" sz="2200" b="1" kern="1200" dirty="0">
                <a:solidFill>
                  <a:srgbClr val="000000"/>
                </a:solidFill>
                <a:latin typeface="+mn-lt"/>
                <a:ea typeface="ＭＳ Ｐゴシック" charset="-128"/>
              </a:rPr>
              <a:t>Then</a:t>
            </a:r>
            <a:r>
              <a:rPr lang="en-US" altLang="en-US" sz="2200" kern="1200" dirty="0">
                <a:solidFill>
                  <a:srgbClr val="000000"/>
                </a:solidFill>
                <a:latin typeface="+mn-lt"/>
                <a:ea typeface="ＭＳ Ｐゴシック" charset="-128"/>
              </a:rPr>
              <a:t>, the virtual machine language is interpreted by the </a:t>
            </a:r>
            <a:r>
              <a:rPr lang="en-US" altLang="en-US" sz="2200" kern="1200" dirty="0" smtClean="0">
                <a:solidFill>
                  <a:srgbClr val="000000"/>
                </a:solidFill>
                <a:latin typeface="+mn-lt"/>
                <a:ea typeface="ＭＳ Ｐゴシック" charset="-128"/>
              </a:rPr>
              <a:t>J</a:t>
            </a:r>
            <a:r>
              <a:rPr lang="en-US" altLang="en-US" sz="100" kern="1200" dirty="0" smtClean="0">
                <a:solidFill>
                  <a:srgbClr val="000000"/>
                </a:solidFill>
                <a:latin typeface="+mn-lt"/>
                <a:ea typeface="ＭＳ Ｐゴシック" charset="-128"/>
              </a:rPr>
              <a:t> </a:t>
            </a:r>
            <a:r>
              <a:rPr lang="en-US" altLang="en-US" sz="2200" kern="1200" dirty="0" smtClean="0">
                <a:solidFill>
                  <a:srgbClr val="000000"/>
                </a:solidFill>
                <a:latin typeface="+mn-lt"/>
                <a:ea typeface="ＭＳ Ｐゴシック" charset="-128"/>
              </a:rPr>
              <a:t>V</a:t>
            </a:r>
            <a:r>
              <a:rPr lang="en-US" altLang="en-US" sz="100" kern="1200" dirty="0" smtClean="0">
                <a:solidFill>
                  <a:srgbClr val="000000"/>
                </a:solidFill>
                <a:latin typeface="+mn-lt"/>
                <a:ea typeface="ＭＳ Ｐゴシック" charset="-128"/>
              </a:rPr>
              <a:t> </a:t>
            </a:r>
            <a:r>
              <a:rPr lang="en-US" altLang="en-US" sz="2200" kern="1200" dirty="0" smtClean="0">
                <a:solidFill>
                  <a:srgbClr val="000000"/>
                </a:solidFill>
                <a:latin typeface="+mn-lt"/>
                <a:ea typeface="ＭＳ Ｐゴシック" charset="-128"/>
              </a:rPr>
              <a:t>M program</a:t>
            </a:r>
            <a:r>
              <a:rPr lang="en-US" altLang="en-US" sz="2200" kern="1200" dirty="0">
                <a:solidFill>
                  <a:srgbClr val="000000"/>
                </a:solidFill>
                <a:latin typeface="+mn-lt"/>
                <a:ea typeface="ＭＳ Ｐゴシック" charset="-128"/>
              </a:rPr>
              <a: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mn-lt"/>
                <a:ea typeface="ＭＳ Ｐゴシック" charset="-128"/>
                <a:cs typeface="+mn-cs"/>
              </a:rPr>
              <a:t>Which executes as a machine language program (e.g., an .exe)</a:t>
            </a:r>
          </a:p>
        </p:txBody>
      </p:sp>
    </p:spTree>
    <p:extLst>
      <p:ext uri="{BB962C8B-B14F-4D97-AF65-F5344CB8AC3E}">
        <p14:creationId xmlns:p14="http://schemas.microsoft.com/office/powerpoint/2010/main" val="3088955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Is It Any Wonder That Python Programs in J</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E</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 are Slower?</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Photoshop and Word simply execute.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As fast as 1.5 </a:t>
            </a:r>
            <a:r>
              <a:rPr lang="en-US" altLang="en-US" sz="2400" kern="1200" dirty="0" smtClean="0">
                <a:solidFill>
                  <a:srgbClr val="000000"/>
                </a:solidFill>
                <a:latin typeface="Arial (Body)"/>
                <a:ea typeface="ＭＳ Ｐゴシック" charset="-128"/>
                <a:cs typeface="+mn-cs"/>
              </a:rPr>
              <a:t>G</a:t>
            </a:r>
            <a:r>
              <a:rPr lang="en-US" altLang="en-US" sz="100" kern="1200" dirty="0" smtClean="0">
                <a:solidFill>
                  <a:srgbClr val="000000"/>
                </a:solidFill>
                <a:latin typeface="Arial (Body)"/>
                <a:ea typeface="ＭＳ Ｐゴシック" charset="-128"/>
                <a:cs typeface="+mn-cs"/>
              </a:rPr>
              <a:t>iga</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ert</a:t>
            </a:r>
            <a:r>
              <a:rPr lang="en-US" altLang="en-US" sz="2400" kern="1200" dirty="0" smtClean="0">
                <a:solidFill>
                  <a:srgbClr val="000000"/>
                </a:solidFill>
                <a:latin typeface="Arial (Body)"/>
                <a:ea typeface="ＭＳ Ｐゴシック" charset="-128"/>
                <a:cs typeface="+mn-cs"/>
              </a:rPr>
              <a:t>z</a:t>
            </a:r>
            <a:endParaRPr lang="en-US" altLang="en-US" sz="2400" kern="1200" dirty="0">
              <a:solidFill>
                <a:srgbClr val="000000"/>
              </a:solidFill>
              <a:latin typeface="Arial (Body)"/>
              <a:ea typeface="ＭＳ Ｐゴシック" charset="-128"/>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Python programs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are </a:t>
            </a:r>
            <a:r>
              <a:rPr lang="en-US" altLang="en-US" sz="2400" kern="1200" dirty="0">
                <a:solidFill>
                  <a:srgbClr val="000000"/>
                </a:solidFill>
                <a:latin typeface="Arial (Body)"/>
                <a:ea typeface="ＭＳ Ｐゴシック" charset="-128"/>
              </a:rPr>
              <a:t>compiled, then compiled, then interpreted.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Three layers of software before you get down to the real speed of the computer!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It only works at all because 1.5 </a:t>
            </a:r>
            <a:r>
              <a:rPr lang="en-US" altLang="en-US" sz="2400" b="1" kern="1200" dirty="0">
                <a:solidFill>
                  <a:srgbClr val="000000"/>
                </a:solidFill>
                <a:latin typeface="Arial (Body)"/>
                <a:ea typeface="ＭＳ Ｐゴシック" charset="-128"/>
              </a:rPr>
              <a:t>billion</a:t>
            </a:r>
            <a:r>
              <a:rPr lang="en-US" altLang="en-US" sz="2400" kern="1200" dirty="0">
                <a:solidFill>
                  <a:srgbClr val="000000"/>
                </a:solidFill>
                <a:latin typeface="Arial (Body)"/>
                <a:ea typeface="ＭＳ Ｐゴシック" charset="-128"/>
              </a:rPr>
              <a:t> is a </a:t>
            </a:r>
            <a:r>
              <a:rPr lang="pt-BR" altLang="en-US" sz="2400" b="1" kern="1200" dirty="0" smtClean="0">
                <a:solidFill>
                  <a:srgbClr val="000000"/>
                </a:solidFill>
                <a:latin typeface="Arial (Body)"/>
                <a:ea typeface="ＭＳ Ｐゴシック" charset="-128"/>
              </a:rPr>
              <a:t>Really</a:t>
            </a:r>
            <a:r>
              <a:rPr lang="pt-BR" altLang="en-US" sz="2400" i="1"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big </a:t>
            </a:r>
            <a:r>
              <a:rPr lang="en-US" altLang="en-US" sz="2400" kern="1200" dirty="0">
                <a:solidFill>
                  <a:srgbClr val="000000"/>
                </a:solidFill>
                <a:latin typeface="Arial (Body)"/>
                <a:ea typeface="ＭＳ Ｐゴシック" charset="-128"/>
              </a:rPr>
              <a:t>number</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4161275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57428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Challenge: What Makes a Program Fast?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fontAlgn="base">
              <a:spcAft>
                <a:spcPct val="0"/>
              </a:spcAft>
            </a:pPr>
            <a:r>
              <a:rPr lang="en-US" altLang="en-US" sz="2400" kern="1200" dirty="0">
                <a:solidFill>
                  <a:srgbClr val="000000"/>
                </a:solidFill>
                <a:latin typeface="Arial (Body)"/>
                <a:ea typeface="ＭＳ Ｐゴシック" charset="-128"/>
              </a:rPr>
              <a:t>Which of these will run fastest</a:t>
            </a:r>
            <a:r>
              <a:rPr lang="en-US" altLang="en-US" sz="2400" kern="1200" dirty="0" smtClean="0">
                <a:solidFill>
                  <a:srgbClr val="000000"/>
                </a:solidFill>
                <a:latin typeface="Arial (Body)"/>
                <a:ea typeface="ＭＳ Ｐゴシック" charset="-128"/>
              </a:rPr>
              <a:t>?</a:t>
            </a:r>
          </a:p>
        </p:txBody>
      </p:sp>
      <p:sp>
        <p:nvSpPr>
          <p:cNvPr id="4" name="Text Placeholder 3"/>
          <p:cNvSpPr>
            <a:spLocks noGrp="1"/>
          </p:cNvSpPr>
          <p:nvPr>
            <p:ph type="body" idx="2"/>
          </p:nvPr>
        </p:nvSpPr>
        <p:spPr>
          <a:xfrm>
            <a:off x="457200" y="2240280"/>
            <a:ext cx="8229600" cy="3489960"/>
          </a:xfrm>
        </p:spPr>
        <p:txBody>
          <a:bodyPr anchor="ctr"/>
          <a:lstStyle/>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to download Web pages from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Java to download Web pages from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compiled program to figure out the longest Web page on a given subject on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to combine a bunch of </a:t>
            </a:r>
            <a:r>
              <a:rPr lang="en-US" altLang="en-US" sz="2400" kern="1200" dirty="0" smtClean="0">
                <a:solidFill>
                  <a:srgbClr val="000000"/>
                </a:solidFill>
                <a:latin typeface="Arial (Body)"/>
                <a:ea typeface="ＭＳ Ｐゴシック" charset="-128"/>
              </a:rPr>
              <a:t>H</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a:t>
            </a:r>
            <a:r>
              <a:rPr lang="en-US" altLang="en-US" sz="2400" kern="1200" dirty="0">
                <a:solidFill>
                  <a:srgbClr val="000000"/>
                </a:solidFill>
                <a:latin typeface="Arial (Body)"/>
                <a:ea typeface="ＭＳ Ｐゴシック" charset="-128"/>
              </a:rPr>
              <a:t>files into a big summary file</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591403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77240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Challenge: What Makes a Program Fast?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fontAlgn="base">
              <a:spcAft>
                <a:spcPct val="0"/>
              </a:spcAft>
            </a:pPr>
            <a:r>
              <a:rPr lang="en-US" altLang="en-US" sz="2400" kern="1200" dirty="0">
                <a:solidFill>
                  <a:srgbClr val="000000"/>
                </a:solidFill>
                <a:latin typeface="Arial (Body)"/>
                <a:ea typeface="ＭＳ Ｐゴシック" charset="-128"/>
              </a:rPr>
              <a:t>Which of these will run </a:t>
            </a:r>
            <a:r>
              <a:rPr lang="en-US" altLang="en-US" sz="2400" b="1" kern="1200" dirty="0" smtClean="0">
                <a:solidFill>
                  <a:srgbClr val="000000"/>
                </a:solidFill>
                <a:latin typeface="Arial (Body)"/>
                <a:ea typeface="ＭＳ Ｐゴシック" charset="-128"/>
              </a:rPr>
              <a:t>Slowest</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
        <p:nvSpPr>
          <p:cNvPr id="4" name="Text Placeholder 3"/>
          <p:cNvSpPr>
            <a:spLocks noGrp="1"/>
          </p:cNvSpPr>
          <p:nvPr>
            <p:ph type="body" idx="2"/>
          </p:nvPr>
        </p:nvSpPr>
        <p:spPr>
          <a:xfrm>
            <a:off x="457200" y="2225040"/>
            <a:ext cx="8336280" cy="3505200"/>
          </a:xfrm>
        </p:spPr>
        <p:txBody>
          <a:bodyPr anchor="ctr"/>
          <a:lstStyle/>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to download Web pages from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Java to download Web pages from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compiled program to figure out the longest Web page on a given subject on news sites.</a:t>
            </a:r>
          </a:p>
          <a:p>
            <a:pPr marL="432000" lvl="0" indent="-432000" fontAlgn="base">
              <a:spcAft>
                <a:spcPct val="0"/>
              </a:spcAft>
              <a:buFont typeface="+mj-lt"/>
              <a:buAutoNum type="arabicPeriod"/>
              <a:tabLst/>
            </a:pPr>
            <a:r>
              <a:rPr lang="en-US" altLang="en-US" sz="2400" kern="1200" dirty="0">
                <a:solidFill>
                  <a:srgbClr val="000000"/>
                </a:solidFill>
                <a:latin typeface="Arial (Body)"/>
                <a:ea typeface="ＭＳ Ｐゴシック" charset="-128"/>
              </a:rPr>
              <a:t>A program in </a:t>
            </a:r>
            <a:r>
              <a:rPr lang="en-US" altLang="en-US" sz="2400" kern="1200" dirty="0" smtClean="0">
                <a:solidFill>
                  <a:srgbClr val="000000"/>
                </a:solidFill>
                <a:latin typeface="Arial (Body)"/>
                <a:ea typeface="ＭＳ Ｐゴシック" charset="-128"/>
              </a:rPr>
              <a:t>J</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E</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to combine a bunch of </a:t>
            </a:r>
            <a:r>
              <a:rPr lang="en-US" altLang="en-US" sz="2400" kern="1200" dirty="0" smtClean="0">
                <a:solidFill>
                  <a:srgbClr val="000000"/>
                </a:solidFill>
                <a:latin typeface="Arial (Body)"/>
                <a:ea typeface="ＭＳ Ｐゴシック" charset="-128"/>
              </a:rPr>
              <a:t>H</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T</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L </a:t>
            </a:r>
            <a:r>
              <a:rPr lang="en-US" altLang="en-US" sz="2400" kern="1200" dirty="0">
                <a:solidFill>
                  <a:srgbClr val="000000"/>
                </a:solidFill>
                <a:latin typeface="Arial (Body)"/>
                <a:ea typeface="ＭＳ Ｐゴシック" charset="-128"/>
              </a:rPr>
              <a:t>files into a big summary file</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5359165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92595"/>
            <a:ext cx="7772400" cy="707856"/>
          </a:xfrm>
        </p:spPr>
        <p:txBody>
          <a:bodyPr tIns="91425">
            <a:spAutoFit/>
          </a:bodyPr>
          <a:lstStyle/>
          <a:p>
            <a:pPr lvl="0" fontAlgn="base">
              <a:spcBef>
                <a:spcPct val="0"/>
              </a:spcBef>
              <a:spcAft>
                <a:spcPct val="0"/>
              </a:spcAft>
              <a:buClrTx/>
            </a:pPr>
            <a:r>
              <a:rPr lang="en-US" altLang="en-US" sz="3400" kern="1200" dirty="0" smtClean="0">
                <a:solidFill>
                  <a:srgbClr val="FFFFFF"/>
                </a:solidFill>
                <a:latin typeface="Times New Roman" panose="02020603050405020304" pitchFamily="18" charset="0"/>
                <a:ea typeface="ＭＳ Ｐゴシック" charset="-128"/>
              </a:rPr>
              <a:t>Why Use an Interpreter?</a:t>
            </a:r>
            <a:endParaRPr lang="en-US" altLang="en-US" sz="3400" kern="1200" dirty="0">
              <a:solidFill>
                <a:srgbClr val="FFFFFF"/>
              </a:solidFill>
              <a:latin typeface="Times New Roman" panose="02020603050405020304" pitchFamily="18" charset="0"/>
              <a:ea typeface="ＭＳ Ｐゴシック" charset="-128"/>
            </a:endParaRPr>
          </a:p>
        </p:txBody>
      </p:sp>
    </p:spTree>
    <p:extLst>
      <p:ext uri="{BB962C8B-B14F-4D97-AF65-F5344CB8AC3E}">
        <p14:creationId xmlns:p14="http://schemas.microsoft.com/office/powerpoint/2010/main" val="2442933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Interpret? </a:t>
            </a:r>
            <a:r>
              <a:rPr lang="en-US" altLang="en-US" sz="2000" b="0" kern="1200" dirty="0" smtClean="0">
                <a:latin typeface="Times New Roman" panose="02020603050405020304" pitchFamily="18" charset="0"/>
                <a:ea typeface="ＭＳ Ｐゴシック" charset="-128"/>
              </a:rPr>
              <a:t>(1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For us, to have a command area.</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Compiled languages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typically have a command area where you can print things and try out functions.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Interpreted languages help the learner figure out </a:t>
            </a:r>
            <a:r>
              <a:rPr lang="en-US" altLang="en-US" sz="2400" kern="1200" dirty="0" smtClean="0">
                <a:solidFill>
                  <a:srgbClr val="000000"/>
                </a:solidFill>
                <a:latin typeface="Arial (Body)"/>
                <a:ea typeface="ＭＳ Ｐゴシック" charset="-128"/>
                <a:cs typeface="+mn-cs"/>
              </a:rPr>
              <a:t>what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going 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For others, to maintain portability.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Java can be compiled to machine </a:t>
            </a:r>
            <a:r>
              <a:rPr lang="en-US" altLang="en-US" sz="2400" kern="1200" dirty="0" smtClean="0">
                <a:solidFill>
                  <a:srgbClr val="000000"/>
                </a:solidFill>
                <a:latin typeface="Arial (Body)"/>
                <a:ea typeface="ＭＳ Ｐゴシック" charset="-128"/>
                <a:cs typeface="+mn-cs"/>
              </a:rPr>
              <a:t>language.</a:t>
            </a:r>
          </a:p>
          <a:p>
            <a:pPr lvl="2" fontAlgn="base">
              <a:spcAft>
                <a:spcPct val="0"/>
              </a:spcAft>
            </a:pPr>
            <a:r>
              <a:rPr lang="en-US" altLang="en-US" sz="2400" kern="1200" dirty="0" smtClean="0">
                <a:solidFill>
                  <a:srgbClr val="000000"/>
                </a:solidFill>
                <a:latin typeface="Arial (Body)"/>
                <a:ea typeface="ＭＳ Ｐゴシック" charset="-128"/>
                <a:cs typeface="+mn-cs"/>
              </a:rPr>
              <a:t>In </a:t>
            </a:r>
            <a:r>
              <a:rPr lang="en-US" altLang="en-US" sz="2400" kern="1200" dirty="0">
                <a:solidFill>
                  <a:srgbClr val="000000"/>
                </a:solidFill>
                <a:latin typeface="Arial (Body)"/>
                <a:ea typeface="ＭＳ Ｐゴシック" charset="-128"/>
                <a:cs typeface="+mn-cs"/>
              </a:rPr>
              <a:t>fact, some </a:t>
            </a:r>
            <a:r>
              <a:rPr lang="en-US" altLang="en-US" sz="2400" kern="1200" dirty="0" smtClean="0">
                <a:solidFill>
                  <a:srgbClr val="000000"/>
                </a:solidFill>
                <a:latin typeface="Arial (Body)"/>
                <a:ea typeface="ＭＳ Ｐゴシック" charset="-128"/>
                <a:cs typeface="+mn-cs"/>
              </a:rPr>
              <a:t>V</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will actually compile the virtual machine language for you while running—no special compilation needed</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813763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Big Speed Differences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67790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Many of the techniques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learned take </a:t>
            </a:r>
            <a:r>
              <a:rPr lang="en-US" altLang="ja-JP" sz="2400" b="1" kern="1200" dirty="0">
                <a:solidFill>
                  <a:srgbClr val="000000"/>
                </a:solidFill>
                <a:latin typeface="Arial (Body)"/>
                <a:ea typeface="ＭＳ Ｐゴシック" charset="-128"/>
              </a:rPr>
              <a:t>no time at all</a:t>
            </a:r>
            <a:r>
              <a:rPr lang="en-US" altLang="ja-JP" sz="2400" kern="1200" dirty="0">
                <a:solidFill>
                  <a:srgbClr val="000000"/>
                </a:solidFill>
                <a:latin typeface="Arial (Body)"/>
                <a:ea typeface="ＭＳ Ｐゴシック" charset="-128"/>
              </a:rPr>
              <a:t> in other applications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Select a figure in Word.</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automatically inverted as fast as you can wipe.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Color changes in Photoshop happen </a:t>
            </a:r>
            <a:r>
              <a:rPr lang="en-US" altLang="en-US" sz="2400" b="1" kern="1200" dirty="0">
                <a:solidFill>
                  <a:srgbClr val="000000"/>
                </a:solidFill>
                <a:latin typeface="Arial (Body)"/>
                <a:ea typeface="ＭＳ Ｐゴシック" charset="-128"/>
              </a:rPr>
              <a:t>as you change the slider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Increase or decrease </a:t>
            </a:r>
            <a:r>
              <a:rPr lang="en-US" altLang="en-US" sz="2400" kern="1200" dirty="0" smtClean="0">
                <a:solidFill>
                  <a:srgbClr val="000000"/>
                </a:solidFill>
                <a:latin typeface="Arial (Body)"/>
                <a:ea typeface="ＭＳ Ｐゴシック" charset="-128"/>
                <a:cs typeface="+mn-cs"/>
              </a:rPr>
              <a:t>red? Play </a:t>
            </a:r>
            <a:r>
              <a:rPr lang="en-US" altLang="en-US" sz="2400" kern="1200" dirty="0">
                <a:solidFill>
                  <a:srgbClr val="000000"/>
                </a:solidFill>
                <a:latin typeface="Arial (Body)"/>
                <a:ea typeface="ＭＳ Ｐゴシック" charset="-128"/>
                <a:cs typeface="+mn-cs"/>
              </a:rPr>
              <a:t>with it and see it happen live.</a:t>
            </a:r>
          </a:p>
        </p:txBody>
      </p:sp>
    </p:spTree>
    <p:extLst>
      <p:ext uri="{BB962C8B-B14F-4D97-AF65-F5344CB8AC3E}">
        <p14:creationId xmlns:p14="http://schemas.microsoft.com/office/powerpoint/2010/main" val="2863028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Interpret?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But </a:t>
            </a:r>
            <a:r>
              <a:rPr lang="en-US" altLang="en-US" sz="2400" kern="1200" dirty="0">
                <a:solidFill>
                  <a:srgbClr val="000000"/>
                </a:solidFill>
                <a:latin typeface="Arial (Body)"/>
                <a:ea typeface="ＭＳ Ｐゴシック" charset="-128"/>
                <a:cs typeface="+mn-cs"/>
              </a:rPr>
              <a:t>once you do that, the result can only run on one kind of computer.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 programs for Java (.jar files typically) can be moved from any kind of computer to any other kind of computer and just work.</a:t>
            </a:r>
          </a:p>
        </p:txBody>
      </p:sp>
    </p:spTree>
    <p:extLst>
      <p:ext uri="{BB962C8B-B14F-4D97-AF65-F5344CB8AC3E}">
        <p14:creationId xmlns:p14="http://schemas.microsoft.com/office/powerpoint/2010/main" val="39787583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More Than One Way to Solve a Problem</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229600" cy="249296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There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always more than one way to solve a problem.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 can walk to one place around the block, or by taking a </a:t>
            </a:r>
            <a:r>
              <a:rPr lang="en-US" altLang="en-US" sz="2400" b="1" kern="1200" dirty="0">
                <a:solidFill>
                  <a:srgbClr val="000000"/>
                </a:solidFill>
                <a:latin typeface="Arial (Body)"/>
                <a:ea typeface="ＭＳ Ｐゴシック" charset="-128"/>
                <a:cs typeface="+mn-cs"/>
              </a:rPr>
              <a:t>shortcut</a:t>
            </a:r>
            <a:r>
              <a:rPr lang="en-US" altLang="en-US" sz="2400" kern="1200" dirty="0">
                <a:solidFill>
                  <a:srgbClr val="000000"/>
                </a:solidFill>
                <a:latin typeface="Arial (Body)"/>
                <a:ea typeface="ＭＳ Ｐゴシック" charset="-128"/>
                <a:cs typeface="+mn-cs"/>
              </a:rPr>
              <a:t> across a parking lot.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Some solutions are </a:t>
            </a:r>
            <a:r>
              <a:rPr lang="en-US" altLang="en-US" sz="2400" kern="1200" dirty="0" smtClean="0">
                <a:solidFill>
                  <a:srgbClr val="000000"/>
                </a:solidFill>
                <a:latin typeface="Arial (Body)"/>
                <a:ea typeface="ＭＳ Ｐゴシック" charset="-128"/>
              </a:rPr>
              <a:t>better </a:t>
            </a:r>
            <a:r>
              <a:rPr lang="en-US" altLang="en-US" sz="2400" kern="1200" dirty="0">
                <a:solidFill>
                  <a:srgbClr val="000000"/>
                </a:solidFill>
                <a:latin typeface="Arial (Body)"/>
                <a:ea typeface="ＭＳ Ｐゴシック" charset="-128"/>
              </a:rPr>
              <a:t>than others.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How do you compare them?</a:t>
            </a:r>
          </a:p>
        </p:txBody>
      </p:sp>
    </p:spTree>
    <p:extLst>
      <p:ext uri="{BB962C8B-B14F-4D97-AF65-F5344CB8AC3E}">
        <p14:creationId xmlns:p14="http://schemas.microsoft.com/office/powerpoint/2010/main" val="3605809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Our Programs (Functions) Implement Algorithms</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366760"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Algorithms</a:t>
            </a:r>
            <a:r>
              <a:rPr lang="en-US" altLang="en-US" sz="2400" kern="1200" dirty="0">
                <a:solidFill>
                  <a:srgbClr val="000000"/>
                </a:solidFill>
                <a:latin typeface="Arial (Body)"/>
                <a:ea typeface="ＭＳ Ｐゴシック" charset="-128"/>
              </a:rPr>
              <a:t> are descriptions of behavior for solving a problem.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 program (functions for us) are executable interpretations of algorithms.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same algorithm can be implemented in many different languages.</a:t>
            </a:r>
          </a:p>
        </p:txBody>
      </p:sp>
    </p:spTree>
    <p:extLst>
      <p:ext uri="{BB962C8B-B14F-4D97-AF65-F5344CB8AC3E}">
        <p14:creationId xmlns:p14="http://schemas.microsoft.com/office/powerpoint/2010/main" val="4662851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cs typeface="+mj-cs"/>
              </a:rPr>
              <a:t>Recall These Two Functions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6" name="Picture 5" descr="Computer code has 9 lines. The lines read as follows. Line 1. d e f half left parenthesis file name right parenthesis colon. Line 2, indented once. source equals make Sound left parenthesis file name right parenthesis. Line 3, indented once. target equals make Sound left parenthesis file name right parenthesis. Line 4, indented once. source Index equals 1. Line 5, indented once. for target Index in range left parenthesis 1 comma get length target right parenthesis plus 1 right parenthesis colon. Line 6, indented twice. set Sample Value At left parenthesis target comma target Index comma get Sample Value At left parenthesis source comma i n t left parenthesis source Index right parenthesis right parenthesis right parenthesis. Line 7, indented twice. source Index equals source Index plus 0 period 5. In line 7, 0 period 5 is underlined. Line 8, indented once. play left parenthesis target right parenthesis. Line 9, indented once. return targ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372" y="1854216"/>
            <a:ext cx="4401256" cy="4007409"/>
          </a:xfrm>
          <a:prstGeom prst="rect">
            <a:avLst/>
          </a:prstGeom>
        </p:spPr>
      </p:pic>
    </p:spTree>
    <p:extLst>
      <p:ext uri="{BB962C8B-B14F-4D97-AF65-F5344CB8AC3E}">
        <p14:creationId xmlns:p14="http://schemas.microsoft.com/office/powerpoint/2010/main" val="36176433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mj-ea"/>
              </a:rPr>
              <a:t>Recall These Two Functions </a:t>
            </a:r>
            <a:r>
              <a:rPr lang="en-US" sz="2000" b="0" kern="1200" dirty="0" smtClean="0">
                <a:latin typeface="Times New Roman" panose="02020603050405020304" pitchFamily="18" charset="0"/>
                <a:ea typeface="+mj-ea"/>
              </a:rPr>
              <a:t>(2 of 2)</a:t>
            </a:r>
            <a:endParaRPr lang="en-US" sz="2000" b="0" kern="1200" dirty="0">
              <a:latin typeface="Times New Roman" panose="02020603050405020304" pitchFamily="18" charset="0"/>
              <a:ea typeface="+mj-ea"/>
            </a:endParaRPr>
          </a:p>
        </p:txBody>
      </p:sp>
      <p:pic>
        <p:nvPicPr>
          <p:cNvPr id="6" name="Picture 5" descr="Computer code has 18 lines. The lines read as follows. Line 1. d e f copy Barbs Face Larger left parenthesis right parenthesis colon. Line 2, indented once. hash set up the source and target pictures. Line 3, indented once. barb f equals get Media Path left parenthesis double quote barbara period J p g double quote right parenthesis. Line 4, indented once. barb equals make Picture left parenthesis barb f right parenthesis. Line 5, indented once. canvas f equals get Media Path left parenthesis double quote 7 in X 95 in period j p g double quote right parenthesis. Line 6, indented once. canvas equals make Picture left parenthesis canvas f right parenthesis. Line 7, indented once. hash Now comma do the actual copying. Line 8, indented once. source X equals 45. Line 9, indented once. for target X in range left parenthesis 100 comma 100 plus left parenthesis left parenthesis 200 minus 45 right parenthesis asterisk 2 right parenthesis right parenthesis colon. Line 10, indented twice. source Y equals 25. Line 11, indented twice. for target Y in range left parenthesis 100 comma 100 plus left parenthesis left parenthesis 200 minus 25 right parenthesis asterisk 2 right parenthesis right parenthesis colon. Line 12, indented 3 times. color equals get Color left parenthesis get Pixel left parenthesis barb comma i n t left parenthesis source X right parenthesis comma i n t left parenthesis source Y right parenthesis right parenthesis right parenthesis. Words, i n t left parenthesis source X and i n t left parenthesis source Y are underlined. Line 13, indented 3 times. set Color left parenthesis get Pixel left parenthesis canvas comma target X comma target Y right parenthesis comma color right parenthesis. Line 14, indented 3 times. source Y equals source Y plus 0 period 5. Words, 0 period 5 is underlined. Line 15, indented twice. source X equals source X plus 0 period 5. Words, 0 period 5 is underlined. Line 16, indented once. show left parenthesis barb right parenthesis. Line 17, indented once. show left parenthesis canvas right parenthesis. Line 18, indented once. return canva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75" y="1568142"/>
            <a:ext cx="4715650" cy="4796334"/>
          </a:xfrm>
          <a:prstGeom prst="rect">
            <a:avLst/>
          </a:prstGeom>
        </p:spPr>
      </p:pic>
    </p:spTree>
    <p:extLst>
      <p:ext uri="{BB962C8B-B14F-4D97-AF65-F5344CB8AC3E}">
        <p14:creationId xmlns:p14="http://schemas.microsoft.com/office/powerpoint/2010/main" val="39216564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Both of These Functions Implement a Sampling Algorithm</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523190"/>
          </a:xfrm>
        </p:spPr>
        <p:txBody>
          <a:bodyPr wrap="square" lIns="91425" tIns="91425" rIns="91425" bIns="91425">
            <a:spAutoFit/>
          </a:bodyPr>
          <a:lstStyle/>
          <a:p>
            <a:pPr indent="-255600" fontAlgn="base">
              <a:spcAft>
                <a:spcPct val="0"/>
              </a:spcAft>
            </a:pPr>
            <a:r>
              <a:rPr lang="en-US" altLang="en-US" sz="2200" kern="1200" dirty="0">
                <a:solidFill>
                  <a:srgbClr val="000000"/>
                </a:solidFill>
                <a:latin typeface="+mn-lt"/>
                <a:ea typeface="ＭＳ Ｐゴシック" charset="-128"/>
              </a:rPr>
              <a:t>Both of them do very similar things</a:t>
            </a:r>
            <a:r>
              <a:rPr lang="en-US" altLang="en-US" sz="2200" kern="1200" dirty="0" smtClean="0">
                <a:solidFill>
                  <a:srgbClr val="000000"/>
                </a:solidFill>
                <a:latin typeface="+mn-lt"/>
                <a:ea typeface="ＭＳ Ｐゴシック" charset="-128"/>
              </a:rPr>
              <a:t>:</a:t>
            </a:r>
            <a:endParaRPr lang="en-US" altLang="en-US" sz="2200" kern="1200" dirty="0">
              <a:solidFill>
                <a:srgbClr val="000000"/>
              </a:solidFill>
              <a:latin typeface="+mn-lt"/>
              <a:ea typeface="ＭＳ Ｐゴシック" charset="-128"/>
            </a:endParaRPr>
          </a:p>
        </p:txBody>
      </p:sp>
      <p:sp>
        <p:nvSpPr>
          <p:cNvPr id="6" name="Content Placeholder 5"/>
          <p:cNvSpPr>
            <a:spLocks noGrp="1"/>
          </p:cNvSpPr>
          <p:nvPr>
            <p:ph idx="13"/>
          </p:nvPr>
        </p:nvSpPr>
        <p:spPr>
          <a:xfrm>
            <a:off x="457199" y="2212819"/>
            <a:ext cx="8229601" cy="2957480"/>
          </a:xfrm>
        </p:spPr>
        <p:txBody>
          <a:bodyPr anchor="ctr"/>
          <a:lstStyle/>
          <a:p>
            <a:pPr marL="0" indent="0" fontAlgn="base">
              <a:spcAft>
                <a:spcPct val="0"/>
              </a:spcAft>
              <a:buNone/>
            </a:pPr>
            <a:r>
              <a:rPr lang="en-US" altLang="en-US" sz="2200" kern="1200" dirty="0">
                <a:solidFill>
                  <a:srgbClr val="000000"/>
                </a:solidFill>
                <a:latin typeface="+mn-lt"/>
                <a:ea typeface="ＭＳ Ｐゴシック" charset="-128"/>
              </a:rPr>
              <a:t>Get an index to a source</a:t>
            </a:r>
          </a:p>
          <a:p>
            <a:pPr marL="0" indent="0" fontAlgn="base">
              <a:spcAft>
                <a:spcPct val="0"/>
              </a:spcAft>
              <a:buNone/>
            </a:pPr>
            <a:r>
              <a:rPr lang="en-US" altLang="en-US" sz="2200" kern="1200" dirty="0">
                <a:solidFill>
                  <a:srgbClr val="000000"/>
                </a:solidFill>
                <a:latin typeface="+mn-lt"/>
                <a:ea typeface="ＭＳ Ｐゴシック" charset="-128"/>
              </a:rPr>
              <a:t>Get an index to a target</a:t>
            </a:r>
          </a:p>
          <a:p>
            <a:pPr marL="0" indent="0" fontAlgn="base">
              <a:spcAft>
                <a:spcPct val="0"/>
              </a:spcAft>
              <a:buNone/>
            </a:pPr>
            <a:r>
              <a:rPr lang="en-US" altLang="en-US" sz="2200" kern="1200" dirty="0">
                <a:solidFill>
                  <a:srgbClr val="000000"/>
                </a:solidFill>
                <a:latin typeface="+mn-lt"/>
                <a:ea typeface="ＭＳ Ｐゴシック" charset="-128"/>
              </a:rPr>
              <a:t>For all the elements that we want to process:</a:t>
            </a:r>
          </a:p>
          <a:p>
            <a:pPr marL="0" indent="0" fontAlgn="base">
              <a:spcAft>
                <a:spcPct val="0"/>
              </a:spcAft>
              <a:buNone/>
            </a:pPr>
            <a:r>
              <a:rPr lang="en-US" altLang="en-US" sz="2200" kern="1200" dirty="0">
                <a:solidFill>
                  <a:srgbClr val="000000"/>
                </a:solidFill>
                <a:latin typeface="+mn-lt"/>
                <a:ea typeface="ＭＳ Ｐゴシック" charset="-128"/>
              </a:rPr>
              <a:t>Copy an element from the source at the integer value of the source index to the target at the target </a:t>
            </a:r>
            <a:r>
              <a:rPr lang="en-US" altLang="en-US" sz="2200" kern="1200" dirty="0" smtClean="0">
                <a:solidFill>
                  <a:srgbClr val="000000"/>
                </a:solidFill>
                <a:latin typeface="+mn-lt"/>
                <a:ea typeface="ＭＳ Ｐゴシック" charset="-128"/>
              </a:rPr>
              <a:t>index</a:t>
            </a:r>
          </a:p>
          <a:p>
            <a:pPr marL="0" indent="0">
              <a:buNone/>
            </a:pPr>
            <a:r>
              <a:rPr lang="en-US" altLang="en-US" sz="2200" kern="1200" dirty="0" smtClean="0">
                <a:solidFill>
                  <a:srgbClr val="000000"/>
                </a:solidFill>
                <a:latin typeface="+mn-lt"/>
                <a:ea typeface="ＭＳ Ｐゴシック" charset="-128"/>
              </a:rPr>
              <a:t>Increment </a:t>
            </a:r>
            <a:r>
              <a:rPr lang="en-US" altLang="en-US" sz="2200" kern="1200" dirty="0">
                <a:solidFill>
                  <a:srgbClr val="000000"/>
                </a:solidFill>
                <a:latin typeface="+mn-lt"/>
                <a:ea typeface="ＭＳ Ｐゴシック" charset="-128"/>
              </a:rPr>
              <a:t>the source index by</a:t>
            </a:r>
            <a:endParaRPr lang="en-US" sz="2200" dirty="0">
              <a:latin typeface="+mn-lt"/>
            </a:endParaRPr>
          </a:p>
        </p:txBody>
      </p:sp>
      <p:graphicFrame>
        <p:nvGraphicFramePr>
          <p:cNvPr id="5" name="Object 4" descr="1 half"/>
          <p:cNvGraphicFramePr>
            <a:graphicFrameLocks noChangeAspect="1"/>
          </p:cNvGraphicFramePr>
          <p:nvPr>
            <p:extLst>
              <p:ext uri="{D42A27DB-BD31-4B8C-83A1-F6EECF244321}">
                <p14:modId xmlns:p14="http://schemas.microsoft.com/office/powerpoint/2010/main" val="685442692"/>
              </p:ext>
            </p:extLst>
          </p:nvPr>
        </p:nvGraphicFramePr>
        <p:xfrm>
          <a:off x="4383932" y="4605030"/>
          <a:ext cx="254212" cy="656709"/>
        </p:xfrm>
        <a:graphic>
          <a:graphicData uri="http://schemas.openxmlformats.org/presentationml/2006/ole">
            <mc:AlternateContent xmlns:mc="http://schemas.openxmlformats.org/markup-compatibility/2006">
              <mc:Choice xmlns:v="urn:schemas-microsoft-com:vml" Requires="v">
                <p:oleObj spid="_x0000_s4516" name="Equation" r:id="rId3" imgW="152280" imgH="393480" progId="Equation.DSMT4">
                  <p:embed/>
                </p:oleObj>
              </mc:Choice>
              <mc:Fallback>
                <p:oleObj name="Equation" r:id="rId3" imgW="152280" imgH="393480" progId="Equation.DSMT4">
                  <p:embed/>
                  <p:pic>
                    <p:nvPicPr>
                      <p:cNvPr id="0" name=""/>
                      <p:cNvPicPr/>
                      <p:nvPr/>
                    </p:nvPicPr>
                    <p:blipFill>
                      <a:blip r:embed="rId4"/>
                      <a:stretch>
                        <a:fillRect/>
                      </a:stretch>
                    </p:blipFill>
                    <p:spPr>
                      <a:xfrm>
                        <a:off x="4383932" y="4605030"/>
                        <a:ext cx="254212" cy="656709"/>
                      </a:xfrm>
                      <a:prstGeom prst="rect">
                        <a:avLst/>
                      </a:prstGeom>
                    </p:spPr>
                  </p:pic>
                </p:oleObj>
              </mc:Fallback>
            </mc:AlternateContent>
          </a:graphicData>
        </a:graphic>
      </p:graphicFrame>
      <p:sp>
        <p:nvSpPr>
          <p:cNvPr id="7" name="Content Placeholder 6"/>
          <p:cNvSpPr>
            <a:spLocks noGrp="1"/>
          </p:cNvSpPr>
          <p:nvPr>
            <p:ph idx="14"/>
          </p:nvPr>
        </p:nvSpPr>
        <p:spPr>
          <a:xfrm>
            <a:off x="457200" y="5340295"/>
            <a:ext cx="8229600" cy="882574"/>
          </a:xfrm>
        </p:spPr>
        <p:txBody>
          <a:bodyPr anchor="ctr"/>
          <a:lstStyle/>
          <a:p>
            <a:pPr marL="0" lvl="0" indent="0">
              <a:buNone/>
            </a:pPr>
            <a:r>
              <a:rPr lang="en-US" altLang="en-US" sz="2200" b="1" kern="1200" dirty="0">
                <a:solidFill>
                  <a:srgbClr val="000000"/>
                </a:solidFill>
                <a:latin typeface="+mn-lt"/>
                <a:ea typeface="ＭＳ Ｐゴシック" charset="-128"/>
              </a:rPr>
              <a:t>Return the target when </a:t>
            </a:r>
            <a:r>
              <a:rPr lang="en-US" altLang="en-US" sz="2200" b="1" kern="1200" dirty="0" smtClean="0">
                <a:solidFill>
                  <a:srgbClr val="000000"/>
                </a:solidFill>
                <a:latin typeface="+mn-lt"/>
                <a:ea typeface="ＭＳ Ｐゴシック" charset="-128"/>
              </a:rPr>
              <a:t>completed</a:t>
            </a:r>
          </a:p>
          <a:p>
            <a:pPr marL="0" lvl="0" indent="0">
              <a:buNone/>
            </a:pPr>
            <a:r>
              <a:rPr lang="en-US" sz="2200" dirty="0" smtClean="0">
                <a:latin typeface="+mn-lt"/>
              </a:rPr>
              <a:t>This </a:t>
            </a:r>
            <a:r>
              <a:rPr lang="en-US" sz="2200" dirty="0">
                <a:latin typeface="+mn-lt"/>
              </a:rPr>
              <a:t>is a description of the algorithm</a:t>
            </a:r>
            <a:r>
              <a:rPr lang="en-US" sz="2200" dirty="0" smtClean="0">
                <a:latin typeface="+mn-lt"/>
              </a:rPr>
              <a:t>.</a:t>
            </a:r>
            <a:endParaRPr lang="en-US" sz="2200" dirty="0">
              <a:latin typeface="+mn-lt"/>
            </a:endParaRPr>
          </a:p>
        </p:txBody>
      </p:sp>
    </p:spTree>
    <p:extLst>
      <p:ext uri="{BB962C8B-B14F-4D97-AF65-F5344CB8AC3E}">
        <p14:creationId xmlns:p14="http://schemas.microsoft.com/office/powerpoint/2010/main" val="12886632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Do We Compare Algorithms?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82000" cy="3677900"/>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There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more than one way to sample.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How do we compare algorithms to say that one is faster than another?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Computer scientists use something called </a:t>
            </a:r>
            <a:r>
              <a:rPr lang="en-US" altLang="en-US" sz="2400" b="1" kern="1200" dirty="0" smtClean="0">
                <a:solidFill>
                  <a:srgbClr val="000000"/>
                </a:solidFill>
                <a:latin typeface="Arial (Body)"/>
                <a:ea typeface="ＭＳ Ｐゴシック" charset="-128"/>
              </a:rPr>
              <a:t>Big-O notation</a:t>
            </a:r>
            <a:endParaRPr lang="en-US" altLang="en-US" sz="2400" b="1"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the </a:t>
            </a:r>
            <a:r>
              <a:rPr lang="en-US" altLang="ja-JP" sz="2400" b="1" kern="1200" dirty="0">
                <a:solidFill>
                  <a:srgbClr val="000000"/>
                </a:solidFill>
                <a:latin typeface="Arial (Body)"/>
                <a:ea typeface="ＭＳ Ｐゴシック" charset="-128"/>
                <a:cs typeface="+mn-cs"/>
              </a:rPr>
              <a:t>order of magnitude</a:t>
            </a:r>
            <a:r>
              <a:rPr lang="en-US" altLang="ja-JP" sz="2400" kern="1200" dirty="0">
                <a:solidFill>
                  <a:srgbClr val="000000"/>
                </a:solidFill>
                <a:latin typeface="Arial (Body)"/>
                <a:ea typeface="ＭＳ Ｐゴシック" charset="-128"/>
                <a:cs typeface="+mn-cs"/>
              </a:rPr>
              <a:t> of the algorithm</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Big-O notation </a:t>
            </a:r>
            <a:r>
              <a:rPr lang="en-US" altLang="en-US" sz="2400" kern="1200" dirty="0">
                <a:solidFill>
                  <a:srgbClr val="000000"/>
                </a:solidFill>
                <a:latin typeface="Arial (Body)"/>
                <a:ea typeface="ＭＳ Ｐゴシック" charset="-128"/>
              </a:rPr>
              <a:t>tries to ignore differences between languages, even between compiled vs. interpreted, and focus on the number of </a:t>
            </a:r>
            <a:r>
              <a:rPr lang="en-US" altLang="en-US" sz="2400" b="1" kern="1200" dirty="0">
                <a:solidFill>
                  <a:srgbClr val="000000"/>
                </a:solidFill>
                <a:latin typeface="Arial (Body)"/>
                <a:ea typeface="ＭＳ Ｐゴシック" charset="-128"/>
              </a:rPr>
              <a:t>steps</a:t>
            </a:r>
            <a:r>
              <a:rPr lang="en-US" altLang="en-US" sz="2400" kern="1200" dirty="0">
                <a:solidFill>
                  <a:srgbClr val="000000"/>
                </a:solidFill>
                <a:latin typeface="Arial (Body)"/>
                <a:ea typeface="ＭＳ Ｐゴシック" charset="-128"/>
              </a:rPr>
              <a:t> to be executed.</a:t>
            </a:r>
          </a:p>
        </p:txBody>
      </p:sp>
    </p:spTree>
    <p:extLst>
      <p:ext uri="{BB962C8B-B14F-4D97-AF65-F5344CB8AC3E}">
        <p14:creationId xmlns:p14="http://schemas.microsoft.com/office/powerpoint/2010/main" val="14799141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Which One of These is More Complex in Big-O Notation?</a:t>
            </a:r>
            <a:endParaRPr lang="en-US" altLang="en-US" kern="1200" dirty="0">
              <a:latin typeface="Times New Roman" panose="02020603050405020304" pitchFamily="18" charset="0"/>
              <a:ea typeface="ＭＳ Ｐゴシック" charset="-128"/>
            </a:endParaRPr>
          </a:p>
        </p:txBody>
      </p:sp>
      <p:pic>
        <p:nvPicPr>
          <p:cNvPr id="6" name="Picture 5" descr="Computer code has 4 lines. The lines read as follows. Line 1. d e f increase Red left parenthesis picture right parenthesis colon. Line 2, indented once. for p in get Pixels left parenthesis picture right parenthesis colon. Line 3, indented twice. value equals get Red left parenthesis p right parenthesis. Line 4, indented twice. set Red left parenthesis p comma value asterisk 1 period 2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26" y="2036491"/>
            <a:ext cx="3505157" cy="1679320"/>
          </a:xfrm>
          <a:prstGeom prst="rect">
            <a:avLst/>
          </a:prstGeom>
        </p:spPr>
      </p:pic>
      <p:pic>
        <p:nvPicPr>
          <p:cNvPr id="7" name="Picture 6" descr="Computer code has 4 lines. The lines read as follows. Line 1. d e f increase Volume left parenthesis sound right parenthesis colon. Line 2, indented once. for sample in get Samples left parenthesis sound right parenthesis colon. Line 3, indented twice. value equals get Sample left parenthesis Sample right parenthesis. Line 4, indented twice. set Sample left parenthesis sample comma value asterisk 2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286" y="2035246"/>
            <a:ext cx="4550556" cy="1688866"/>
          </a:xfrm>
          <a:prstGeom prst="rect">
            <a:avLst/>
          </a:prstGeom>
        </p:spPr>
      </p:pic>
      <p:sp>
        <p:nvSpPr>
          <p:cNvPr id="5" name="Content Placeholder 4"/>
          <p:cNvSpPr>
            <a:spLocks noGrp="1"/>
          </p:cNvSpPr>
          <p:nvPr>
            <p:ph type="body" idx="1"/>
          </p:nvPr>
        </p:nvSpPr>
        <p:spPr>
          <a:xfrm>
            <a:off x="457200" y="3992881"/>
            <a:ext cx="8229600" cy="1484992"/>
          </a:xfrm>
        </p:spPr>
        <p:txBody>
          <a:bodyPr wrap="square" lIns="91425" tIns="91425" rIns="91425" bIns="91425" anchor="ctr">
            <a:spAutoFit/>
          </a:bodyPr>
          <a:lstStyle/>
          <a:p>
            <a:pPr marL="0" lvl="0" indent="0" fontAlgn="base">
              <a:spcAft>
                <a:spcPct val="0"/>
              </a:spcAft>
              <a:buNone/>
            </a:pPr>
            <a:r>
              <a:rPr lang="en-US" altLang="en-US" sz="2400" kern="1200" dirty="0">
                <a:solidFill>
                  <a:srgbClr val="000000"/>
                </a:solidFill>
                <a:latin typeface="Arial (Body)"/>
                <a:ea typeface="ＭＳ Ｐゴシック" charset="-128"/>
                <a:cs typeface="+mn-cs"/>
              </a:rPr>
              <a:t>Neither – each one process each pixel and sample once.</a:t>
            </a:r>
          </a:p>
          <a:p>
            <a:pPr marL="0" lvl="0" indent="0" fontAlgn="base">
              <a:spcAft>
                <a:spcPct val="0"/>
              </a:spcAft>
              <a:buNone/>
            </a:pPr>
            <a:r>
              <a:rPr lang="en-US" altLang="en-US" sz="2400" kern="1200" dirty="0">
                <a:solidFill>
                  <a:srgbClr val="000000"/>
                </a:solidFill>
                <a:latin typeface="Arial (Body)"/>
                <a:ea typeface="ＭＳ Ｐゴシック" charset="-128"/>
                <a:cs typeface="+mn-cs"/>
              </a:rPr>
              <a:t>As the data increases in size, the amount of time increases in the same way.</a:t>
            </a:r>
          </a:p>
        </p:txBody>
      </p:sp>
    </p:spTree>
    <p:extLst>
      <p:ext uri="{BB962C8B-B14F-4D97-AF65-F5344CB8AC3E}">
        <p14:creationId xmlns:p14="http://schemas.microsoft.com/office/powerpoint/2010/main" val="4055634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Spelling out the Complexity</a:t>
            </a:r>
            <a:endParaRPr lang="en-US" altLang="en-US" kern="1200" dirty="0">
              <a:latin typeface="Times New Roman" panose="02020603050405020304" pitchFamily="18" charset="0"/>
              <a:ea typeface="ＭＳ Ｐゴシック" charset="-128"/>
            </a:endParaRPr>
          </a:p>
        </p:txBody>
      </p:sp>
      <p:pic>
        <p:nvPicPr>
          <p:cNvPr id="10" name="Picture 9" descr="Two computer codes. Computer code 1 has 6 lines. The lines read as follows. Line 1. d e f increase Red 2 left parenthesis picture right parenthesis colon. Line 2, indented once. for x in range left parenthesis 1 comma get Width left parenthesis picture right parenthesis right parenthesis colon. Line 3, indented twice. for y in range left parenthesis 1 comma get Height left parenthesis picture right parenthesis right parenthesis colon. Line 4, indented 3 times. p x equals get Pixel left parenthesis picture comma x comma y right parenthesis. Line 5, indented 3 times. value equals get Red left parenthesis p x right parenthesis. Line 6, indented 3 times. set Red left parenthesis p x comma value asterisk 1 period 1 right parenthesis. Lines 4, 5, and 6 are boxed together and labeled as, call these bodies each left parenthesis roughly right parenthesis one step. Of course, it single quote s more than one, but it single quote s a constant difference dash it does n single quote t vary depending on the size of the input.&#10;Computer code 2 has 4 lines. The lines read as follows. Line 1. d e f increase Volume 2 left parenthesis sound right parenthesis colon. Line 2, indented once. for sample in range left parenthesis 1 comma get Length left parenthesis sound right parenthesis right parenthesis colon. Line 3, indented twice. value equals get Sample Value At left parenthesis sound comma sample right parenthesis. Line 4, indented twice. set Sample Value At left parenthesis sound comma sample comma value asterisk 2 right parenthesis. Lines 3, and 4 are boxed together and labeled as, call these bodies each left parenthesis roughly right parenthesis one step. Of course, it single quote s more than one, but it single quote s a constant difference dash it does n single quote t vary depending on the size of the inpu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64" y="2098664"/>
            <a:ext cx="8114836" cy="3529034"/>
          </a:xfrm>
          <a:prstGeom prst="rect">
            <a:avLst/>
          </a:prstGeom>
        </p:spPr>
      </p:pic>
    </p:spTree>
    <p:extLst>
      <p:ext uri="{BB962C8B-B14F-4D97-AF65-F5344CB8AC3E}">
        <p14:creationId xmlns:p14="http://schemas.microsoft.com/office/powerpoint/2010/main" val="2566218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Does It Make Sense to Clump the Body as One Step?</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Think about it as the sound length increases or the size of the picture increases.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Does the body of the loop take any longer?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Not really</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Then where does the time go? In the looping.</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In applying the body of the loop to all those samples or all those pictures.</a:t>
            </a:r>
          </a:p>
        </p:txBody>
      </p:sp>
    </p:spTree>
    <p:extLst>
      <p:ext uri="{BB962C8B-B14F-4D97-AF65-F5344CB8AC3E}">
        <p14:creationId xmlns:p14="http://schemas.microsoft.com/office/powerpoint/2010/main" val="187943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Where Does the Speed Go?</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0092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Is it that Photoshop is so fast?</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Or that Python/Jython is so slow?</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some of both—it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not a simple problem with an obvious answer.</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consider two issues: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How fast can computers get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What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not computable, no matter how fast you go</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5602274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Nested </a:t>
            </a:r>
            <a:r>
              <a:rPr lang="en-US" altLang="en-US" kern="1200" smtClean="0">
                <a:latin typeface="Times New Roman" panose="02020603050405020304" pitchFamily="18" charset="0"/>
                <a:ea typeface="ＭＳ Ｐゴシック" charset="-128"/>
              </a:rPr>
              <a:t>Loops are </a:t>
            </a:r>
            <a:r>
              <a:rPr lang="en-US" altLang="en-US" kern="1200" dirty="0" smtClean="0">
                <a:latin typeface="Times New Roman" panose="02020603050405020304" pitchFamily="18" charset="0"/>
                <a:ea typeface="ＭＳ Ｐゴシック" charset="-128"/>
              </a:rPr>
              <a:t>Multiplicative</a:t>
            </a:r>
            <a:endParaRPr lang="en-US" altLang="en-US" kern="1200" dirty="0">
              <a:latin typeface="Times New Roman" panose="02020603050405020304" pitchFamily="18" charset="0"/>
              <a:ea typeface="ＭＳ Ｐゴシック" charset="-128"/>
            </a:endParaRPr>
          </a:p>
        </p:txBody>
      </p:sp>
      <p:pic>
        <p:nvPicPr>
          <p:cNvPr id="6" name="Picture 5" descr="Computer code has 6 lines. The lines read as follows. Line 1. d e f loops left parenthesis right parenthesis colon. Line 2, indented once. count equals 0. Line 3, indented once. for x in range left parenthesis 1 comma 5 right parenthesis colon. Line 4, indented twice. for y in range left parenthesis 1 comma 3 right parenthesis colon. Line 5, indented 3 times. Count equals count plus 1. Line 6, indented 3 times. print x comma y comma double quote hyphen, hyphen Ran it double quote comma count comma double quote times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98" y="2147333"/>
            <a:ext cx="3137466" cy="3394837"/>
          </a:xfrm>
          <a:prstGeom prst="rect">
            <a:avLst/>
          </a:prstGeom>
        </p:spPr>
      </p:pic>
      <p:pic>
        <p:nvPicPr>
          <p:cNvPr id="7" name="Picture 6" descr="Computer code has 9 lines. The lines read as follows. Line 1. right angle bracket right angle bracket right angle bracket loops left parenthesis right parenthesis. Line 2. 1 1 dash dash Ran it 1 times. Line 3. 1 2 dash dash Ran it 2 times. Line 4. 2 1 dash dash Ran it 3 times. Line 5. 2 2 dash dash Ran it 4 times. Line 6. 3 1 dash dash Ran it 5 times. Line 7. 3 2 dash dash Ran it 6 times. Line 8. 4 1 dash dash Ran it 7 times. Line 9. 4 2 dash dash Ran it 8 tim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164" y="1833918"/>
            <a:ext cx="2872618" cy="4021665"/>
          </a:xfrm>
          <a:prstGeom prst="rect">
            <a:avLst/>
          </a:prstGeom>
        </p:spPr>
      </p:pic>
    </p:spTree>
    <p:extLst>
      <p:ext uri="{BB962C8B-B14F-4D97-AF65-F5344CB8AC3E}">
        <p14:creationId xmlns:p14="http://schemas.microsoft.com/office/powerpoint/2010/main" val="763361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kern="1200" dirty="0">
                <a:latin typeface="Times New Roman" panose="02020603050405020304" pitchFamily="18" charset="0"/>
                <a:ea typeface="ＭＳ Ｐゴシック" charset="-128"/>
              </a:rPr>
              <a:t>The Complexity in Big-O</a:t>
            </a:r>
            <a:endParaRPr lang="en-US" dirty="0"/>
          </a:p>
        </p:txBody>
      </p:sp>
      <p:sp>
        <p:nvSpPr>
          <p:cNvPr id="8" name="Text Placeholder 7"/>
          <p:cNvSpPr>
            <a:spLocks noGrp="1"/>
          </p:cNvSpPr>
          <p:nvPr>
            <p:ph type="body" idx="1"/>
          </p:nvPr>
        </p:nvSpPr>
        <p:spPr>
          <a:xfrm>
            <a:off x="457200" y="1600201"/>
            <a:ext cx="8229600" cy="1159826"/>
          </a:xfrm>
        </p:spPr>
        <p:txBody>
          <a:bodyPr/>
          <a:lstStyle/>
          <a:p>
            <a:pPr marL="255651" lvl="0" indent="-255651" fontAlgn="base">
              <a:spcAft>
                <a:spcPct val="0"/>
              </a:spcAft>
            </a:pPr>
            <a:r>
              <a:rPr lang="en-US" altLang="en-US" sz="2000" kern="1200" dirty="0">
                <a:solidFill>
                  <a:srgbClr val="000000"/>
                </a:solidFill>
                <a:latin typeface="+mn-lt"/>
                <a:ea typeface="ＭＳ Ｐゴシック" charset="-128"/>
              </a:rPr>
              <a:t>The code to increase the volume will execute it</a:t>
            </a:r>
            <a:r>
              <a:rPr lang="fr-FR" altLang="ja-JP" sz="2000" kern="1200" dirty="0">
                <a:solidFill>
                  <a:srgbClr val="000000"/>
                </a:solidFill>
                <a:latin typeface="+mn-lt"/>
                <a:ea typeface="ＭＳ Ｐゴシック" charset="-128"/>
              </a:rPr>
              <a:t>’</a:t>
            </a:r>
            <a:r>
              <a:rPr lang="en-US" altLang="ja-JP" sz="2000" kern="1200" dirty="0">
                <a:solidFill>
                  <a:srgbClr val="000000"/>
                </a:solidFill>
                <a:latin typeface="+mn-lt"/>
                <a:ea typeface="ＭＳ Ｐゴシック" charset="-128"/>
              </a:rPr>
              <a:t>s body (the length) times.</a:t>
            </a:r>
          </a:p>
          <a:p>
            <a:pPr marL="741600" lvl="1" indent="-284400" fontAlgn="base">
              <a:buFont typeface="Arial" panose="020B0604020202020204" pitchFamily="34" charset="0"/>
              <a:buChar char="–"/>
            </a:pPr>
            <a:r>
              <a:rPr lang="en-US" altLang="en-US" sz="2000" kern="1200" dirty="0">
                <a:solidFill>
                  <a:srgbClr val="000000"/>
                </a:solidFill>
                <a:latin typeface="+mn-lt"/>
                <a:ea typeface="ＭＳ Ｐゴシック" charset="-128"/>
              </a:rPr>
              <a:t>If we call that </a:t>
            </a:r>
            <a:r>
              <a:rPr lang="en-US" altLang="en-US" sz="2000" i="1" kern="1200" dirty="0">
                <a:solidFill>
                  <a:srgbClr val="000000"/>
                </a:solidFill>
                <a:latin typeface="+mn-lt"/>
                <a:ea typeface="ＭＳ Ｐゴシック" charset="-128"/>
              </a:rPr>
              <a:t>n</a:t>
            </a:r>
            <a:r>
              <a:rPr lang="en-US" altLang="en-US" sz="2000" kern="1200" dirty="0">
                <a:solidFill>
                  <a:srgbClr val="000000"/>
                </a:solidFill>
                <a:latin typeface="+mn-lt"/>
                <a:ea typeface="ＭＳ Ｐゴシック" charset="-128"/>
              </a:rPr>
              <a:t>, we say that</a:t>
            </a:r>
            <a:r>
              <a:rPr lang="fr-FR" altLang="ja-JP" sz="2000" kern="1200" dirty="0">
                <a:solidFill>
                  <a:srgbClr val="000000"/>
                </a:solidFill>
                <a:latin typeface="+mn-lt"/>
                <a:ea typeface="ＭＳ Ｐゴシック" charset="-128"/>
              </a:rPr>
              <a:t>’</a:t>
            </a:r>
            <a:r>
              <a:rPr lang="en-US" altLang="ja-JP" sz="2000" kern="1200" dirty="0">
                <a:solidFill>
                  <a:srgbClr val="000000"/>
                </a:solidFill>
                <a:latin typeface="+mn-lt"/>
                <a:ea typeface="ＭＳ Ｐゴシック" charset="-128"/>
              </a:rPr>
              <a:t>s order </a:t>
            </a:r>
            <a:r>
              <a:rPr lang="en-US" altLang="ja-JP" sz="2000" i="1" kern="1200" dirty="0">
                <a:solidFill>
                  <a:srgbClr val="000000"/>
                </a:solidFill>
                <a:latin typeface="+mn-lt"/>
                <a:ea typeface="ＭＳ Ｐゴシック" charset="-128"/>
              </a:rPr>
              <a:t>n</a:t>
            </a:r>
            <a:r>
              <a:rPr lang="en-US" altLang="ja-JP" sz="2000" b="1" kern="1200" dirty="0">
                <a:solidFill>
                  <a:srgbClr val="000000"/>
                </a:solidFill>
                <a:latin typeface="+mn-lt"/>
                <a:ea typeface="ＭＳ Ｐゴシック" charset="-128"/>
              </a:rPr>
              <a:t> </a:t>
            </a:r>
            <a:r>
              <a:rPr lang="en-US" altLang="ja-JP" sz="2000" kern="1200" dirty="0">
                <a:solidFill>
                  <a:srgbClr val="000000"/>
                </a:solidFill>
                <a:latin typeface="+mn-lt"/>
                <a:ea typeface="ＭＳ Ｐゴシック" charset="-128"/>
              </a:rPr>
              <a:t>or</a:t>
            </a:r>
            <a:endParaRPr lang="en-US" sz="2000" dirty="0">
              <a:latin typeface="+mn-lt"/>
            </a:endParaRPr>
          </a:p>
        </p:txBody>
      </p:sp>
      <p:graphicFrame>
        <p:nvGraphicFramePr>
          <p:cNvPr id="14" name="Object 13" descr="O of n."/>
          <p:cNvGraphicFramePr>
            <a:graphicFrameLocks noChangeAspect="1"/>
          </p:cNvGraphicFramePr>
          <p:nvPr>
            <p:extLst>
              <p:ext uri="{D42A27DB-BD31-4B8C-83A1-F6EECF244321}">
                <p14:modId xmlns:p14="http://schemas.microsoft.com/office/powerpoint/2010/main" val="529398510"/>
              </p:ext>
            </p:extLst>
          </p:nvPr>
        </p:nvGraphicFramePr>
        <p:xfrm>
          <a:off x="5820417" y="2406523"/>
          <a:ext cx="490207" cy="338074"/>
        </p:xfrm>
        <a:graphic>
          <a:graphicData uri="http://schemas.openxmlformats.org/presentationml/2006/ole">
            <mc:AlternateContent xmlns:mc="http://schemas.openxmlformats.org/markup-compatibility/2006">
              <mc:Choice xmlns:v="urn:schemas-microsoft-com:vml" Requires="v">
                <p:oleObj spid="_x0000_s15554" name="Equation" r:id="rId3" imgW="368280" imgH="253800" progId="Equation.DSMT4">
                  <p:embed/>
                </p:oleObj>
              </mc:Choice>
              <mc:Fallback>
                <p:oleObj name="Equation" r:id="rId3" imgW="368280" imgH="253800" progId="Equation.DSMT4">
                  <p:embed/>
                  <p:pic>
                    <p:nvPicPr>
                      <p:cNvPr id="0" name=""/>
                      <p:cNvPicPr/>
                      <p:nvPr/>
                    </p:nvPicPr>
                    <p:blipFill>
                      <a:blip r:embed="rId4"/>
                      <a:stretch>
                        <a:fillRect/>
                      </a:stretch>
                    </p:blipFill>
                    <p:spPr>
                      <a:xfrm>
                        <a:off x="5820417" y="2406523"/>
                        <a:ext cx="490207" cy="338074"/>
                      </a:xfrm>
                      <a:prstGeom prst="rect">
                        <a:avLst/>
                      </a:prstGeom>
                    </p:spPr>
                  </p:pic>
                </p:oleObj>
              </mc:Fallback>
            </mc:AlternateContent>
          </a:graphicData>
        </a:graphic>
      </p:graphicFrame>
      <p:sp>
        <p:nvSpPr>
          <p:cNvPr id="9" name="Content Placeholder 8"/>
          <p:cNvSpPr>
            <a:spLocks noGrp="1"/>
          </p:cNvSpPr>
          <p:nvPr>
            <p:ph sz="quarter" idx="13"/>
          </p:nvPr>
        </p:nvSpPr>
        <p:spPr>
          <a:xfrm>
            <a:off x="457200" y="2902902"/>
            <a:ext cx="8229600" cy="883921"/>
          </a:xfrm>
        </p:spPr>
        <p:txBody>
          <a:bodyPr anchor="ct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mn-lt"/>
                <a:ea typeface="ＭＳ Ｐゴシック" charset="-128"/>
              </a:rPr>
              <a:t>The code to increase the red will execute it</a:t>
            </a:r>
            <a:r>
              <a:rPr lang="fr-FR" altLang="ja-JP" sz="2000" kern="1200" dirty="0">
                <a:solidFill>
                  <a:srgbClr val="000000"/>
                </a:solidFill>
                <a:latin typeface="+mn-lt"/>
                <a:ea typeface="ＭＳ Ｐゴシック" charset="-128"/>
              </a:rPr>
              <a:t>’</a:t>
            </a:r>
            <a:r>
              <a:rPr lang="en-US" altLang="ja-JP" sz="2000" kern="1200" dirty="0">
                <a:solidFill>
                  <a:srgbClr val="000000"/>
                </a:solidFill>
                <a:latin typeface="+mn-lt"/>
                <a:ea typeface="ＭＳ Ｐゴシック" charset="-128"/>
              </a:rPr>
              <a:t>s body (the length)×(the height) times.</a:t>
            </a:r>
          </a:p>
          <a:p>
            <a:pPr marL="741600" lvl="1" indent="-284400" fontAlgn="base">
              <a:buFont typeface="Arial" panose="020B0604020202020204" pitchFamily="34" charset="0"/>
              <a:buChar char="–"/>
            </a:pPr>
            <a:r>
              <a:rPr lang="en-US" altLang="en-US" sz="2000" kern="1200" dirty="0">
                <a:solidFill>
                  <a:srgbClr val="000000"/>
                </a:solidFill>
                <a:latin typeface="+mn-lt"/>
                <a:ea typeface="ＭＳ Ｐゴシック" charset="-128"/>
              </a:rPr>
              <a:t>That means that the body is executed</a:t>
            </a:r>
            <a:endParaRPr lang="en-US" sz="2000" dirty="0">
              <a:latin typeface="+mn-lt"/>
            </a:endParaRPr>
          </a:p>
        </p:txBody>
      </p:sp>
      <p:graphicFrame>
        <p:nvGraphicFramePr>
          <p:cNvPr id="16" name="Object 15" descr="O of l times h, times."/>
          <p:cNvGraphicFramePr>
            <a:graphicFrameLocks noChangeAspect="1"/>
          </p:cNvGraphicFramePr>
          <p:nvPr>
            <p:extLst>
              <p:ext uri="{D42A27DB-BD31-4B8C-83A1-F6EECF244321}">
                <p14:modId xmlns:p14="http://schemas.microsoft.com/office/powerpoint/2010/main" val="2621710366"/>
              </p:ext>
            </p:extLst>
          </p:nvPr>
        </p:nvGraphicFramePr>
        <p:xfrm>
          <a:off x="5556532" y="3559174"/>
          <a:ext cx="1472650" cy="327256"/>
        </p:xfrm>
        <a:graphic>
          <a:graphicData uri="http://schemas.openxmlformats.org/presentationml/2006/ole">
            <mc:AlternateContent xmlns:mc="http://schemas.openxmlformats.org/markup-compatibility/2006">
              <mc:Choice xmlns:v="urn:schemas-microsoft-com:vml" Requires="v">
                <p:oleObj spid="_x0000_s15555" name="Equation" r:id="rId5" imgW="914400" imgH="203040" progId="Equation.DSMT4">
                  <p:embed/>
                </p:oleObj>
              </mc:Choice>
              <mc:Fallback>
                <p:oleObj name="Equation" r:id="rId5" imgW="914400" imgH="203040" progId="Equation.DSMT4">
                  <p:embed/>
                  <p:pic>
                    <p:nvPicPr>
                      <p:cNvPr id="0" name=""/>
                      <p:cNvPicPr/>
                      <p:nvPr/>
                    </p:nvPicPr>
                    <p:blipFill>
                      <a:blip r:embed="rId6"/>
                      <a:stretch>
                        <a:fillRect/>
                      </a:stretch>
                    </p:blipFill>
                    <p:spPr>
                      <a:xfrm>
                        <a:off x="5556532" y="3559174"/>
                        <a:ext cx="1472650" cy="327256"/>
                      </a:xfrm>
                      <a:prstGeom prst="rect">
                        <a:avLst/>
                      </a:prstGeom>
                    </p:spPr>
                  </p:pic>
                </p:oleObj>
              </mc:Fallback>
            </mc:AlternateContent>
          </a:graphicData>
        </a:graphic>
      </p:graphicFrame>
      <p:sp>
        <p:nvSpPr>
          <p:cNvPr id="10" name="Content Placeholder 9"/>
          <p:cNvSpPr>
            <a:spLocks noGrp="1"/>
          </p:cNvSpPr>
          <p:nvPr>
            <p:ph sz="quarter" idx="14"/>
          </p:nvPr>
        </p:nvSpPr>
        <p:spPr>
          <a:xfrm>
            <a:off x="457201" y="3929698"/>
            <a:ext cx="8229600" cy="1261427"/>
          </a:xfrm>
        </p:spPr>
        <p:txBody>
          <a:bodyPr anchor="ctr"/>
          <a:lstStyle/>
          <a:p>
            <a:pPr marL="1144800" lvl="2" indent="-230400" fontAlgn="base">
              <a:spcAft>
                <a:spcPct val="0"/>
              </a:spcAft>
            </a:pPr>
            <a:r>
              <a:rPr lang="en-US" altLang="en-US" sz="2000" kern="1200" dirty="0">
                <a:solidFill>
                  <a:srgbClr val="000000"/>
                </a:solidFill>
                <a:latin typeface="+mn-lt"/>
                <a:ea typeface="ＭＳ Ｐゴシック" charset="-128"/>
              </a:rPr>
              <a:t>That explains why smaller pictures take less time to process than larger ones.</a:t>
            </a:r>
          </a:p>
          <a:p>
            <a:pPr marL="1602000" lvl="3" indent="-230400" fontAlgn="base">
              <a:spcAft>
                <a:spcPct val="0"/>
              </a:spcAft>
            </a:pPr>
            <a:r>
              <a:rPr lang="en-US" altLang="en-US" sz="2000" kern="1200" dirty="0">
                <a:solidFill>
                  <a:srgbClr val="000000"/>
                </a:solidFill>
                <a:latin typeface="+mn-lt"/>
                <a:ea typeface="ＭＳ Ｐゴシック" charset="-128"/>
              </a:rPr>
              <a:t>You</a:t>
            </a:r>
            <a:r>
              <a:rPr lang="fr-FR" altLang="ja-JP" sz="2000" kern="1200" dirty="0">
                <a:solidFill>
                  <a:srgbClr val="000000"/>
                </a:solidFill>
                <a:latin typeface="+mn-lt"/>
                <a:ea typeface="ＭＳ Ｐゴシック" charset="-128"/>
              </a:rPr>
              <a:t>’</a:t>
            </a:r>
            <a:r>
              <a:rPr lang="en-US" altLang="ja-JP" sz="2000" kern="1200" dirty="0">
                <a:solidFill>
                  <a:srgbClr val="000000"/>
                </a:solidFill>
                <a:latin typeface="+mn-lt"/>
                <a:ea typeface="ＭＳ Ｐゴシック" charset="-128"/>
              </a:rPr>
              <a:t>re processing fewer pixels in a smaller picture.</a:t>
            </a:r>
          </a:p>
          <a:p>
            <a:pPr marL="1144800" lvl="2" indent="-230400" fontAlgn="base">
              <a:spcAft>
                <a:spcPct val="0"/>
              </a:spcAft>
            </a:pPr>
            <a:r>
              <a:rPr lang="en-US" altLang="en-US" sz="2000" kern="1200" dirty="0">
                <a:solidFill>
                  <a:srgbClr val="000000"/>
                </a:solidFill>
                <a:latin typeface="+mn-lt"/>
                <a:ea typeface="ＭＳ Ｐゴシック" charset="-128"/>
              </a:rPr>
              <a:t>But how do we compare the two programs</a:t>
            </a:r>
            <a:r>
              <a:rPr lang="en-US" altLang="en-US" sz="2000" kern="1200" dirty="0" smtClean="0">
                <a:solidFill>
                  <a:srgbClr val="000000"/>
                </a:solidFill>
                <a:latin typeface="+mn-lt"/>
                <a:ea typeface="ＭＳ Ｐゴシック" charset="-128"/>
              </a:rPr>
              <a:t>?</a:t>
            </a:r>
            <a:endParaRPr lang="en-US" altLang="en-US" sz="2000" kern="1200" dirty="0">
              <a:solidFill>
                <a:srgbClr val="000000"/>
              </a:solidFill>
              <a:latin typeface="+mn-lt"/>
              <a:ea typeface="ＭＳ Ｐゴシック" charset="-128"/>
            </a:endParaRPr>
          </a:p>
        </p:txBody>
      </p:sp>
      <p:sp>
        <p:nvSpPr>
          <p:cNvPr id="11" name="Content Placeholder 10"/>
          <p:cNvSpPr>
            <a:spLocks noGrp="1"/>
          </p:cNvSpPr>
          <p:nvPr>
            <p:ph sz="quarter" idx="15"/>
          </p:nvPr>
        </p:nvSpPr>
        <p:spPr>
          <a:xfrm>
            <a:off x="457200" y="5379721"/>
            <a:ext cx="3627120" cy="350520"/>
          </a:xfrm>
        </p:spPr>
        <p:txBody>
          <a:bodyPr anchor="ctr"/>
          <a:lstStyle/>
          <a:p>
            <a:pPr marL="741600" lvl="1" indent="-284400"/>
            <a:r>
              <a:rPr lang="en-US" altLang="en-US" sz="2000" kern="1200" dirty="0">
                <a:solidFill>
                  <a:srgbClr val="000000"/>
                </a:solidFill>
                <a:latin typeface="+mn-lt"/>
                <a:ea typeface="ＭＳ Ｐゴシック" charset="-128"/>
              </a:rPr>
              <a:t>We would still call this</a:t>
            </a:r>
            <a:endParaRPr lang="en-US" sz="2000" dirty="0">
              <a:latin typeface="+mn-lt"/>
            </a:endParaRPr>
          </a:p>
        </p:txBody>
      </p:sp>
      <p:graphicFrame>
        <p:nvGraphicFramePr>
          <p:cNvPr id="15" name="Object 14" descr="O of n."/>
          <p:cNvGraphicFramePr>
            <a:graphicFrameLocks noChangeAspect="1"/>
          </p:cNvGraphicFramePr>
          <p:nvPr>
            <p:extLst>
              <p:ext uri="{D42A27DB-BD31-4B8C-83A1-F6EECF244321}">
                <p14:modId xmlns:p14="http://schemas.microsoft.com/office/powerpoint/2010/main" val="394652937"/>
              </p:ext>
            </p:extLst>
          </p:nvPr>
        </p:nvGraphicFramePr>
        <p:xfrm>
          <a:off x="3823977" y="5444160"/>
          <a:ext cx="490207" cy="338074"/>
        </p:xfrm>
        <a:graphic>
          <a:graphicData uri="http://schemas.openxmlformats.org/presentationml/2006/ole">
            <mc:AlternateContent xmlns:mc="http://schemas.openxmlformats.org/markup-compatibility/2006">
              <mc:Choice xmlns:v="urn:schemas-microsoft-com:vml" Requires="v">
                <p:oleObj spid="_x0000_s15556" name="Equation" r:id="rId7" imgW="368280" imgH="253800" progId="Equation.DSMT4">
                  <p:embed/>
                </p:oleObj>
              </mc:Choice>
              <mc:Fallback>
                <p:oleObj name="Equation" r:id="rId7" imgW="368280" imgH="253800" progId="Equation.DSMT4">
                  <p:embed/>
                  <p:pic>
                    <p:nvPicPr>
                      <p:cNvPr id="14" name="Object 13"/>
                      <p:cNvPicPr/>
                      <p:nvPr/>
                    </p:nvPicPr>
                    <p:blipFill>
                      <a:blip r:embed="rId4"/>
                      <a:stretch>
                        <a:fillRect/>
                      </a:stretch>
                    </p:blipFill>
                    <p:spPr>
                      <a:xfrm>
                        <a:off x="3823977" y="5444160"/>
                        <a:ext cx="490207" cy="338074"/>
                      </a:xfrm>
                      <a:prstGeom prst="rect">
                        <a:avLst/>
                      </a:prstGeom>
                    </p:spPr>
                  </p:pic>
                </p:oleObj>
              </mc:Fallback>
            </mc:AlternateContent>
          </a:graphicData>
        </a:graphic>
      </p:graphicFrame>
      <p:sp>
        <p:nvSpPr>
          <p:cNvPr id="12" name="Content Placeholder 11"/>
          <p:cNvSpPr>
            <a:spLocks noGrp="1"/>
          </p:cNvSpPr>
          <p:nvPr>
            <p:ph sz="quarter" idx="16"/>
          </p:nvPr>
        </p:nvSpPr>
        <p:spPr>
          <a:xfrm>
            <a:off x="457200" y="5357178"/>
            <a:ext cx="8229600" cy="652462"/>
          </a:xfrm>
        </p:spPr>
        <p:txBody>
          <a:bodyPr/>
          <a:lstStyle/>
          <a:p>
            <a:pPr marL="0" indent="3856038">
              <a:buNone/>
            </a:pPr>
            <a:r>
              <a:rPr lang="en-US" altLang="en-US" sz="2000" kern="1200" dirty="0">
                <a:solidFill>
                  <a:srgbClr val="000000"/>
                </a:solidFill>
                <a:latin typeface="+mn-lt"/>
                <a:ea typeface="ＭＳ Ｐゴシック" charset="-128"/>
              </a:rPr>
              <a:t>because we address each pixel only once</a:t>
            </a:r>
            <a:r>
              <a:rPr lang="en-US" altLang="en-US" sz="2000" kern="1200" dirty="0" smtClean="0">
                <a:solidFill>
                  <a:srgbClr val="000000"/>
                </a:solidFill>
                <a:latin typeface="+mn-lt"/>
                <a:ea typeface="ＭＳ Ｐゴシック" charset="-128"/>
              </a:rPr>
              <a:t>.</a:t>
            </a:r>
            <a:endParaRPr lang="en-US" altLang="en-US" sz="20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2123070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About Movie Code?</a:t>
            </a:r>
          </a:p>
        </p:txBody>
      </p:sp>
      <p:pic>
        <p:nvPicPr>
          <p:cNvPr id="10" name="Picture 9" descr="Computer code has 7 lines. The lines read as follows. Line 1. d e f slow Sun set left parenthesis directory right parenthesis colon. Line 2, indented once. canvas equals make Picture left parenthesis get Media Path left parenthesis double quote beach dash smaller period j p g double quote right parenthesis right parenthesis hash outside the loop exclamation point. Line 3, indented once. for frame in range left parenthesis 1 comma 100 right parenthesis colon hash 99 frames. Line 4, indented twice. print Now left parenthesis double quote Frame number colon double quote plus s t r left parenthesis frame right parenthesis right parenthesis. Line 5, indented twice. Make Sunset left parenthesis canvas right parenthesis. Line 6, indented twice. hash Now comma write out the frame. Line 7, indented twice. write Frame left parenthesis frame comma directory comma canvas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82463"/>
            <a:ext cx="3823954" cy="2608133"/>
          </a:xfrm>
          <a:prstGeom prst="rect">
            <a:avLst/>
          </a:prstGeom>
        </p:spPr>
      </p:pic>
      <p:pic>
        <p:nvPicPr>
          <p:cNvPr id="11" name="Picture 10" descr="Computer code has 8 lines. The lines read as follows. Line 1. d e f make Sunset left parenthesis picture right parenthesis colon. Line 2, indented once. for x in range left parenthesis 1 comma get Width left parenthesis picture right parenthesis right parenthesis colon. Line 3, indented twice. for y in range left parenthesis 1 comma get Width left parenthesis picture right parenthesis right parenthesis colon. Line 4, indented 3 times. p equals get Pixel left parenthesis picture comma x comma y right parenthesis. Line 5, indented 3 times. value equals get Blue left parenthesis p right parenthesis. Line 6, indented 3 times. set Blue left parenthesis p comma value asterisk 0 period 99 right parenthesis hash Just 1 percent sign decrease exclamation point. Line 7, indented 3 times. value equals get Green left parenthesis p right parenthesis. Line 8, indented 3 times. set Green left parenthesis p comma value asterisk 0 period 99 right parenthes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008" y="1904120"/>
            <a:ext cx="3977792" cy="2596900"/>
          </a:xfrm>
          <a:prstGeom prst="rect">
            <a:avLst/>
          </a:prstGeom>
        </p:spPr>
      </p:pic>
      <p:sp>
        <p:nvSpPr>
          <p:cNvPr id="9" name="Text Placeholder 8"/>
          <p:cNvSpPr>
            <a:spLocks noGrp="1"/>
          </p:cNvSpPr>
          <p:nvPr>
            <p:ph type="body" idx="1"/>
          </p:nvPr>
        </p:nvSpPr>
        <p:spPr>
          <a:xfrm>
            <a:off x="457200" y="4725609"/>
            <a:ext cx="8229600" cy="1528891"/>
          </a:xfrm>
        </p:spPr>
        <p:txBody>
          <a:bodyPr/>
          <a:lstStyle/>
          <a:p>
            <a:pPr marL="0" indent="0">
              <a:spcBef>
                <a:spcPct val="50000"/>
              </a:spcBef>
              <a:buNone/>
              <a:defRPr/>
            </a:pPr>
            <a:r>
              <a:rPr lang="en-US" sz="2000" dirty="0">
                <a:latin typeface="+mn-lt"/>
              </a:rPr>
              <a:t>The main function (slowsunset) only has a single loop in it (for the frames), but the makeSunset function has nested loops inside of it</a:t>
            </a:r>
            <a:r>
              <a:rPr lang="en-US" sz="2000" dirty="0" smtClean="0">
                <a:latin typeface="+mn-lt"/>
              </a:rPr>
              <a:t>. </a:t>
            </a:r>
            <a:r>
              <a:rPr lang="en-US" sz="2000" dirty="0">
                <a:latin typeface="+mn-lt"/>
              </a:rPr>
              <a:t>But </a:t>
            </a:r>
            <a:r>
              <a:rPr lang="en-US" sz="2000" dirty="0" smtClean="0">
                <a:latin typeface="+mn-lt"/>
              </a:rPr>
              <a:t>it</a:t>
            </a:r>
            <a:r>
              <a:rPr lang="fr-FR" altLang="ja-JP" sz="2000" dirty="0" smtClean="0">
                <a:latin typeface="+mn-lt"/>
              </a:rPr>
              <a:t>’</a:t>
            </a:r>
            <a:r>
              <a:rPr lang="en-US" sz="2000" dirty="0" smtClean="0">
                <a:latin typeface="+mn-lt"/>
              </a:rPr>
              <a:t>s </a:t>
            </a:r>
            <a:r>
              <a:rPr lang="en-US" sz="2000" dirty="0">
                <a:latin typeface="+mn-lt"/>
              </a:rPr>
              <a:t>still processing each pixel once.</a:t>
            </a:r>
          </a:p>
          <a:p>
            <a:pPr marL="0" indent="0">
              <a:spcBef>
                <a:spcPct val="50000"/>
              </a:spcBef>
              <a:buNone/>
              <a:defRPr/>
            </a:pPr>
            <a:r>
              <a:rPr lang="en-US" sz="2000" dirty="0">
                <a:latin typeface="+mn-lt"/>
              </a:rPr>
              <a:t>There are just </a:t>
            </a:r>
            <a:r>
              <a:rPr lang="en-US" sz="2000" b="1" dirty="0">
                <a:latin typeface="+mn-lt"/>
              </a:rPr>
              <a:t>lots </a:t>
            </a:r>
            <a:r>
              <a:rPr lang="en-US" sz="2000" dirty="0">
                <a:latin typeface="+mn-lt"/>
              </a:rPr>
              <a:t>of pixels</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17133551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is Movie Code So Slow?</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2454488"/>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400" kern="1200" dirty="0">
                <a:solidFill>
                  <a:srgbClr val="000000"/>
                </a:solidFill>
                <a:latin typeface="Arial (Body)"/>
                <a:ea typeface="ＭＳ Ｐゴシック" charset="-128"/>
              </a:rPr>
              <a:t>Why does it take longer to process movies than pictures?</a:t>
            </a:r>
          </a:p>
          <a:p>
            <a:pPr marL="741600" lvl="1" indent="-284400" fontAlgn="base">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Because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not just the nested loops of </a:t>
            </a:r>
            <a:r>
              <a:rPr lang="en-US" altLang="ja-JP" sz="2400" kern="1200" dirty="0" smtClean="0">
                <a:solidFill>
                  <a:srgbClr val="000000"/>
                </a:solidFill>
                <a:latin typeface="Arial (Body)"/>
                <a:ea typeface="ＭＳ Ｐゴシック" charset="-128"/>
                <a:cs typeface="+mn-cs"/>
              </a:rPr>
              <a:t>pictures</a:t>
            </a:r>
            <a:endParaRPr lang="en-US" altLang="ja-JP" sz="2400" kern="1200" dirty="0">
              <a:solidFill>
                <a:srgbClr val="000000"/>
              </a:solidFill>
              <a:latin typeface="Arial (Body)"/>
              <a:ea typeface="ＭＳ Ｐゴシック" charset="-128"/>
              <a:cs typeface="+mn-cs"/>
            </a:endParaRPr>
          </a:p>
          <a:p>
            <a:pPr marL="255600" lvl="0" indent="-255600" fontAlgn="base">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usually three loops.</a:t>
            </a:r>
          </a:p>
          <a:p>
            <a:pPr marL="741600" lvl="1" indent="-284400" fontAlgn="base">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One for the frames</a:t>
            </a:r>
            <a:r>
              <a:rPr lang="en-US" altLang="en-US" sz="2400" kern="1200" dirty="0" smtClean="0">
                <a:solidFill>
                  <a:srgbClr val="000000"/>
                </a:solidFill>
                <a:latin typeface="Arial (Body)"/>
                <a:ea typeface="ＭＳ Ｐゴシック" charset="-128"/>
                <a:cs typeface="+mn-cs"/>
              </a:rPr>
              <a:t>.</a:t>
            </a:r>
          </a:p>
          <a:p>
            <a:pPr marL="741600" lvl="1" indent="-284400" fontAlgn="base">
              <a:buFont typeface="Arial" panose="020B0604020202020204" pitchFamily="34" charset="0"/>
              <a:buChar char="–"/>
            </a:pPr>
            <a:r>
              <a:rPr lang="en-US" altLang="en-US" sz="2400" kern="1200" dirty="0">
                <a:solidFill>
                  <a:srgbClr val="000000"/>
                </a:solidFill>
                <a:latin typeface="Arial (Body)"/>
                <a:ea typeface="ＭＳ Ｐゴシック" charset="-128"/>
              </a:rPr>
              <a:t>Two to process the </a:t>
            </a:r>
            <a:r>
              <a:rPr lang="en-US" altLang="en-US" sz="2400" kern="1200" dirty="0" smtClean="0">
                <a:solidFill>
                  <a:srgbClr val="000000"/>
                </a:solidFill>
                <a:latin typeface="Arial (Body)"/>
                <a:ea typeface="ＭＳ Ｐゴシック" charset="-128"/>
              </a:rPr>
              <a:t>pixels</a:t>
            </a:r>
            <a:endParaRPr lang="en-US" sz="2400" dirty="0"/>
          </a:p>
        </p:txBody>
      </p:sp>
      <p:graphicFrame>
        <p:nvGraphicFramePr>
          <p:cNvPr id="6" name="Object 5" descr="Left parenthesis like increase Red sub 2 left parenthesis right parenthesis right parenthesis."/>
          <p:cNvGraphicFramePr>
            <a:graphicFrameLocks noChangeAspect="1"/>
          </p:cNvGraphicFramePr>
          <p:nvPr>
            <p:extLst>
              <p:ext uri="{D42A27DB-BD31-4B8C-83A1-F6EECF244321}">
                <p14:modId xmlns:p14="http://schemas.microsoft.com/office/powerpoint/2010/main" val="2417625135"/>
              </p:ext>
            </p:extLst>
          </p:nvPr>
        </p:nvGraphicFramePr>
        <p:xfrm>
          <a:off x="4786964" y="3606629"/>
          <a:ext cx="2795205" cy="395786"/>
        </p:xfrm>
        <a:graphic>
          <a:graphicData uri="http://schemas.openxmlformats.org/presentationml/2006/ole">
            <mc:AlternateContent xmlns:mc="http://schemas.openxmlformats.org/markup-compatibility/2006">
              <mc:Choice xmlns:v="urn:schemas-microsoft-com:vml" Requires="v">
                <p:oleObj spid="_x0000_s13675" name="Equation" r:id="rId3" imgW="1434960" imgH="203040" progId="Equation.DSMT4">
                  <p:embed/>
                </p:oleObj>
              </mc:Choice>
              <mc:Fallback>
                <p:oleObj name="Equation" r:id="rId3" imgW="1434960" imgH="203040" progId="Equation.DSMT4">
                  <p:embed/>
                  <p:pic>
                    <p:nvPicPr>
                      <p:cNvPr id="0" name=""/>
                      <p:cNvPicPr/>
                      <p:nvPr/>
                    </p:nvPicPr>
                    <p:blipFill>
                      <a:blip r:embed="rId4"/>
                      <a:stretch>
                        <a:fillRect/>
                      </a:stretch>
                    </p:blipFill>
                    <p:spPr>
                      <a:xfrm>
                        <a:off x="4786964" y="3606629"/>
                        <a:ext cx="2795205" cy="395786"/>
                      </a:xfrm>
                      <a:prstGeom prst="rect">
                        <a:avLst/>
                      </a:prstGeom>
                    </p:spPr>
                  </p:pic>
                </p:oleObj>
              </mc:Fallback>
            </mc:AlternateContent>
          </a:graphicData>
        </a:graphic>
      </p:graphicFrame>
      <p:sp>
        <p:nvSpPr>
          <p:cNvPr id="4" name="Content Placeholder 3"/>
          <p:cNvSpPr>
            <a:spLocks noGrp="1"/>
          </p:cNvSpPr>
          <p:nvPr>
            <p:ph idx="13"/>
          </p:nvPr>
        </p:nvSpPr>
        <p:spPr>
          <a:xfrm>
            <a:off x="457200" y="4107420"/>
            <a:ext cx="1356360" cy="388380"/>
          </a:xfrm>
        </p:spPr>
        <p:txBody>
          <a:bodyPr anchor="ctr"/>
          <a:lstStyle/>
          <a:p>
            <a:pPr marL="255600" indent="-255600" fontAlgn="base">
              <a:buFont typeface="Arial" panose="020B0604020202020204" pitchFamily="34" charset="0"/>
              <a:buChar char="•"/>
            </a:pPr>
            <a:r>
              <a:rPr lang="en-US" altLang="en-US" sz="2400" kern="1200" dirty="0">
                <a:solidFill>
                  <a:srgbClr val="000000"/>
                </a:solidFill>
                <a:latin typeface="Arial (Body)"/>
                <a:ea typeface="ＭＳ Ｐゴシック" charset="-128"/>
              </a:rPr>
              <a:t>It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still</a:t>
            </a:r>
            <a:endParaRPr lang="en-US" sz="2400" kern="1200" dirty="0">
              <a:solidFill>
                <a:srgbClr val="000000"/>
              </a:solidFill>
              <a:latin typeface="Arial (Body)"/>
              <a:ea typeface="ＭＳ Ｐゴシック" charset="-128"/>
            </a:endParaRPr>
          </a:p>
        </p:txBody>
      </p:sp>
      <p:graphicFrame>
        <p:nvGraphicFramePr>
          <p:cNvPr id="7" name="Object 6" descr="O of n comma."/>
          <p:cNvGraphicFramePr>
            <a:graphicFrameLocks noChangeAspect="1"/>
          </p:cNvGraphicFramePr>
          <p:nvPr>
            <p:extLst>
              <p:ext uri="{D42A27DB-BD31-4B8C-83A1-F6EECF244321}">
                <p14:modId xmlns:p14="http://schemas.microsoft.com/office/powerpoint/2010/main" val="1617099970"/>
              </p:ext>
            </p:extLst>
          </p:nvPr>
        </p:nvGraphicFramePr>
        <p:xfrm>
          <a:off x="1796118" y="4113466"/>
          <a:ext cx="674964" cy="409069"/>
        </p:xfrm>
        <a:graphic>
          <a:graphicData uri="http://schemas.openxmlformats.org/presentationml/2006/ole">
            <mc:AlternateContent xmlns:mc="http://schemas.openxmlformats.org/markup-compatibility/2006">
              <mc:Choice xmlns:v="urn:schemas-microsoft-com:vml" Requires="v">
                <p:oleObj spid="_x0000_s13676" name="Equation" r:id="rId5" imgW="419040" imgH="253800" progId="Equation.DSMT4">
                  <p:embed/>
                </p:oleObj>
              </mc:Choice>
              <mc:Fallback>
                <p:oleObj name="Equation" r:id="rId5" imgW="419040" imgH="253800" progId="Equation.DSMT4">
                  <p:embed/>
                  <p:pic>
                    <p:nvPicPr>
                      <p:cNvPr id="0" name=""/>
                      <p:cNvPicPr/>
                      <p:nvPr/>
                    </p:nvPicPr>
                    <p:blipFill>
                      <a:blip r:embed="rId6"/>
                      <a:stretch>
                        <a:fillRect/>
                      </a:stretch>
                    </p:blipFill>
                    <p:spPr>
                      <a:xfrm>
                        <a:off x="1796118" y="4113466"/>
                        <a:ext cx="674964" cy="409069"/>
                      </a:xfrm>
                      <a:prstGeom prst="rect">
                        <a:avLst/>
                      </a:prstGeom>
                    </p:spPr>
                  </p:pic>
                </p:oleObj>
              </mc:Fallback>
            </mc:AlternateContent>
          </a:graphicData>
        </a:graphic>
      </p:graphicFrame>
      <p:sp>
        <p:nvSpPr>
          <p:cNvPr id="5" name="Content Placeholder 4"/>
          <p:cNvSpPr>
            <a:spLocks noGrp="1"/>
          </p:cNvSpPr>
          <p:nvPr>
            <p:ph idx="14"/>
          </p:nvPr>
        </p:nvSpPr>
        <p:spPr>
          <a:xfrm>
            <a:off x="457200" y="4139269"/>
            <a:ext cx="8229600" cy="1042332"/>
          </a:xfrm>
        </p:spPr>
        <p:txBody>
          <a:bodyPr anchor="ctr"/>
          <a:lstStyle/>
          <a:p>
            <a:pPr marL="274638" indent="1690688">
              <a:buNone/>
            </a:pPr>
            <a:r>
              <a:rPr lang="en-US" altLang="ja-JP" sz="2400" kern="1200" dirty="0" smtClean="0">
                <a:solidFill>
                  <a:srgbClr val="000000"/>
                </a:solidFill>
                <a:latin typeface="Arial (Body)"/>
                <a:ea typeface="ＭＳ Ｐゴシック" charset="-128"/>
              </a:rPr>
              <a:t>but </a:t>
            </a:r>
            <a:r>
              <a:rPr lang="en-US" altLang="ja-JP" sz="2400" kern="1200" dirty="0">
                <a:solidFill>
                  <a:srgbClr val="000000"/>
                </a:solidFill>
                <a:latin typeface="Arial (Body)"/>
                <a:ea typeface="ＭＳ Ｐゴシック" charset="-128"/>
              </a:rPr>
              <a:t>the n is big because </a:t>
            </a:r>
            <a:r>
              <a:rPr lang="en-US" altLang="ja-JP"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number of frames times the height of each frame times the width of each frame</a:t>
            </a:r>
            <a:r>
              <a:rPr lang="en-US" altLang="ja-JP" sz="2400" kern="1200" dirty="0" smtClean="0">
                <a:solidFill>
                  <a:srgbClr val="000000"/>
                </a:solidFill>
                <a:latin typeface="Arial (Body)"/>
                <a:ea typeface="ＭＳ Ｐゴシック" charset="-128"/>
              </a:rPr>
              <a:t>.</a:t>
            </a:r>
            <a:endParaRPr lang="en-US" sz="2400" dirty="0"/>
          </a:p>
        </p:txBody>
      </p:sp>
    </p:spTree>
    <p:extLst>
      <p:ext uri="{BB962C8B-B14F-4D97-AF65-F5344CB8AC3E}">
        <p14:creationId xmlns:p14="http://schemas.microsoft.com/office/powerpoint/2010/main" val="3281646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Sound vs. Pictures vs. Movies</a:t>
            </a:r>
          </a:p>
        </p:txBody>
      </p:sp>
      <p:sp>
        <p:nvSpPr>
          <p:cNvPr id="3" name="Text Placeholder 2"/>
          <p:cNvSpPr>
            <a:spLocks noGrp="1"/>
          </p:cNvSpPr>
          <p:nvPr>
            <p:ph type="body" idx="1"/>
          </p:nvPr>
        </p:nvSpPr>
        <p:spPr>
          <a:xfrm>
            <a:off x="457200" y="1600200"/>
            <a:ext cx="8229600"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Why </a:t>
            </a:r>
            <a:r>
              <a:rPr lang="en-US" altLang="en-US" sz="2400" kern="1200" dirty="0" smtClean="0">
                <a:solidFill>
                  <a:srgbClr val="000000"/>
                </a:solidFill>
                <a:latin typeface="Arial (Body)"/>
                <a:ea typeface="ＭＳ Ｐゴシック" charset="-128"/>
              </a:rPr>
              <a:t>isn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sound code super-fast </a:t>
            </a:r>
            <a:r>
              <a:rPr lang="en-US" altLang="ja-JP" sz="2400" kern="1200" dirty="0" smtClean="0">
                <a:solidFill>
                  <a:srgbClr val="000000"/>
                </a:solidFill>
                <a:latin typeface="Arial (Body)"/>
                <a:ea typeface="ＭＳ Ｐゴシック" charset="-128"/>
              </a:rPr>
              <a:t>than?</a:t>
            </a:r>
            <a:endParaRPr lang="en-US" altLang="ja-JP" sz="2400" kern="1200" dirty="0">
              <a:solidFill>
                <a:srgbClr val="000000"/>
              </a:solidFill>
              <a:latin typeface="Arial (Body)"/>
              <a:ea typeface="ＭＳ Ｐゴシック" charset="-128"/>
            </a:endParaRP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usually </a:t>
            </a:r>
            <a:r>
              <a:rPr lang="en-US" altLang="en-US" sz="2400" kern="1200" dirty="0" smtClean="0">
                <a:solidFill>
                  <a:srgbClr val="000000"/>
                </a:solidFill>
                <a:latin typeface="Arial (Body)"/>
                <a:ea typeface="ＭＳ Ｐゴシック" charset="-128"/>
                <a:cs typeface="+mn-cs"/>
              </a:rPr>
              <a:t>don</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t </a:t>
            </a:r>
            <a:r>
              <a:rPr lang="en-US" altLang="ja-JP" sz="2400" kern="1200" dirty="0">
                <a:solidFill>
                  <a:srgbClr val="000000"/>
                </a:solidFill>
                <a:latin typeface="Arial (Body)"/>
                <a:ea typeface="ＭＳ Ｐゴシック" charset="-128"/>
                <a:cs typeface="+mn-cs"/>
              </a:rPr>
              <a:t>have frames that are 22,000 pixels to a side (the number of samples in one second of sound at our lower resolution!)</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algorithmic complexity of all three, for the things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doing, is the same.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touch each pixel or sample only once, so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a:t>
            </a:r>
            <a:endParaRPr lang="en-US" altLang="en-US" sz="2400" kern="1200" dirty="0">
              <a:solidFill>
                <a:srgbClr val="000000"/>
              </a:solidFill>
              <a:latin typeface="Arial (Body)"/>
              <a:ea typeface="ＭＳ Ｐゴシック" charset="-128"/>
            </a:endParaRPr>
          </a:p>
        </p:txBody>
      </p:sp>
      <p:graphicFrame>
        <p:nvGraphicFramePr>
          <p:cNvPr id="4" name="Object 3" descr="O of n."/>
          <p:cNvGraphicFramePr>
            <a:graphicFrameLocks noChangeAspect="1"/>
          </p:cNvGraphicFramePr>
          <p:nvPr>
            <p:extLst>
              <p:ext uri="{D42A27DB-BD31-4B8C-83A1-F6EECF244321}">
                <p14:modId xmlns:p14="http://schemas.microsoft.com/office/powerpoint/2010/main" val="2589175555"/>
              </p:ext>
            </p:extLst>
          </p:nvPr>
        </p:nvGraphicFramePr>
        <p:xfrm>
          <a:off x="7842407" y="4228692"/>
          <a:ext cx="652466" cy="449976"/>
        </p:xfrm>
        <a:graphic>
          <a:graphicData uri="http://schemas.openxmlformats.org/presentationml/2006/ole">
            <mc:AlternateContent xmlns:mc="http://schemas.openxmlformats.org/markup-compatibility/2006">
              <mc:Choice xmlns:v="urn:schemas-microsoft-com:vml" Requires="v">
                <p:oleObj spid="_x0000_s14404" name="Equation" r:id="rId3" imgW="368280" imgH="253800" progId="Equation.DSMT4">
                  <p:embed/>
                </p:oleObj>
              </mc:Choice>
              <mc:Fallback>
                <p:oleObj name="Equation" r:id="rId3" imgW="368280" imgH="253800" progId="Equation.DSMT4">
                  <p:embed/>
                  <p:pic>
                    <p:nvPicPr>
                      <p:cNvPr id="0" name=""/>
                      <p:cNvPicPr/>
                      <p:nvPr/>
                    </p:nvPicPr>
                    <p:blipFill>
                      <a:blip r:embed="rId4"/>
                      <a:stretch>
                        <a:fillRect/>
                      </a:stretch>
                    </p:blipFill>
                    <p:spPr>
                      <a:xfrm>
                        <a:off x="7842407" y="4228692"/>
                        <a:ext cx="652466" cy="449976"/>
                      </a:xfrm>
                      <a:prstGeom prst="rect">
                        <a:avLst/>
                      </a:prstGeom>
                    </p:spPr>
                  </p:pic>
                </p:oleObj>
              </mc:Fallback>
            </mc:AlternateContent>
          </a:graphicData>
        </a:graphic>
      </p:graphicFrame>
    </p:spTree>
    <p:extLst>
      <p:ext uri="{BB962C8B-B14F-4D97-AF65-F5344CB8AC3E}">
        <p14:creationId xmlns:p14="http://schemas.microsoft.com/office/powerpoint/2010/main" val="37901906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Not All Algorithms are the Same Complexity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473440" cy="1392659"/>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200" kern="1200" dirty="0">
                <a:solidFill>
                  <a:srgbClr val="000000"/>
                </a:solidFill>
                <a:latin typeface="Arial (Body)"/>
                <a:ea typeface="ＭＳ Ｐゴシック" charset="-128"/>
              </a:rPr>
              <a:t>There is a group of algorithms called </a:t>
            </a:r>
            <a:r>
              <a:rPr lang="en-US" altLang="en-US" sz="2200" b="1" kern="1200" dirty="0">
                <a:solidFill>
                  <a:srgbClr val="000000"/>
                </a:solidFill>
                <a:latin typeface="Arial (Body)"/>
                <a:ea typeface="ＭＳ Ｐゴシック" charset="-128"/>
              </a:rPr>
              <a:t>sorting algorithms</a:t>
            </a:r>
            <a:r>
              <a:rPr lang="en-US" altLang="en-US" sz="2200" kern="1200" dirty="0">
                <a:solidFill>
                  <a:srgbClr val="000000"/>
                </a:solidFill>
                <a:latin typeface="Arial (Body)"/>
                <a:ea typeface="ＭＳ Ｐゴシック" charset="-128"/>
              </a:rPr>
              <a:t> that place things (numbers, names) in a sequence</a:t>
            </a:r>
            <a:r>
              <a:rPr lang="en-US" altLang="en-US" sz="2200" kern="1200" dirty="0" smtClean="0">
                <a:solidFill>
                  <a:srgbClr val="000000"/>
                </a:solidFill>
                <a:latin typeface="Arial (Body)"/>
                <a:ea typeface="ＭＳ Ｐゴシック" charset="-128"/>
              </a:rPr>
              <a:t>.</a:t>
            </a:r>
          </a:p>
          <a:p>
            <a:pPr marL="255600" indent="-255600" fontAlgn="base">
              <a:buFont typeface="Arial" panose="020B0604020202020204" pitchFamily="34" charset="0"/>
              <a:buChar char="•"/>
            </a:pPr>
            <a:r>
              <a:rPr lang="en-US" altLang="en-US" sz="2200" kern="1200" dirty="0">
                <a:solidFill>
                  <a:srgbClr val="000000"/>
                </a:solidFill>
                <a:latin typeface="Arial (Body)"/>
                <a:ea typeface="ＭＳ Ｐゴシック" charset="-128"/>
              </a:rPr>
              <a:t>Some of the sorting algorithms have complexity </a:t>
            </a:r>
            <a:r>
              <a:rPr lang="en-US" altLang="en-US" sz="2200" kern="1200" dirty="0" smtClean="0">
                <a:solidFill>
                  <a:srgbClr val="000000"/>
                </a:solidFill>
                <a:latin typeface="Arial (Body)"/>
                <a:ea typeface="ＭＳ Ｐゴシック" charset="-128"/>
              </a:rPr>
              <a:t>around</a:t>
            </a:r>
            <a:endParaRPr lang="en-US" sz="2400" dirty="0"/>
          </a:p>
        </p:txBody>
      </p:sp>
      <p:graphicFrame>
        <p:nvGraphicFramePr>
          <p:cNvPr id="9" name="Object 8" descr="O left parenthesis n to the power 2 right parenthesis."/>
          <p:cNvGraphicFramePr>
            <a:graphicFrameLocks noChangeAspect="1"/>
          </p:cNvGraphicFramePr>
          <p:nvPr>
            <p:extLst>
              <p:ext uri="{D42A27DB-BD31-4B8C-83A1-F6EECF244321}">
                <p14:modId xmlns:p14="http://schemas.microsoft.com/office/powerpoint/2010/main" val="349282109"/>
              </p:ext>
            </p:extLst>
          </p:nvPr>
        </p:nvGraphicFramePr>
        <p:xfrm>
          <a:off x="7655927" y="2519418"/>
          <a:ext cx="753186" cy="473441"/>
        </p:xfrm>
        <a:graphic>
          <a:graphicData uri="http://schemas.openxmlformats.org/presentationml/2006/ole">
            <mc:AlternateContent xmlns:mc="http://schemas.openxmlformats.org/markup-compatibility/2006">
              <mc:Choice xmlns:v="urn:schemas-microsoft-com:vml" Requires="v">
                <p:oleObj spid="_x0000_s5598" name="Equation" r:id="rId3" imgW="444240" imgH="279360" progId="Equation.DSMT4">
                  <p:embed/>
                </p:oleObj>
              </mc:Choice>
              <mc:Fallback>
                <p:oleObj name="Equation" r:id="rId3" imgW="444240" imgH="279360" progId="Equation.DSMT4">
                  <p:embed/>
                  <p:pic>
                    <p:nvPicPr>
                      <p:cNvPr id="0" name=""/>
                      <p:cNvPicPr/>
                      <p:nvPr/>
                    </p:nvPicPr>
                    <p:blipFill>
                      <a:blip r:embed="rId4"/>
                      <a:stretch>
                        <a:fillRect/>
                      </a:stretch>
                    </p:blipFill>
                    <p:spPr>
                      <a:xfrm>
                        <a:off x="7655927" y="2519418"/>
                        <a:ext cx="753186" cy="473441"/>
                      </a:xfrm>
                      <a:prstGeom prst="rect">
                        <a:avLst/>
                      </a:prstGeom>
                    </p:spPr>
                  </p:pic>
                </p:oleObj>
              </mc:Fallback>
            </mc:AlternateContent>
          </a:graphicData>
        </a:graphic>
      </p:graphicFrame>
      <p:sp>
        <p:nvSpPr>
          <p:cNvPr id="5" name="Content Placeholder 4"/>
          <p:cNvSpPr>
            <a:spLocks noGrp="1"/>
          </p:cNvSpPr>
          <p:nvPr>
            <p:ph idx="13"/>
          </p:nvPr>
        </p:nvSpPr>
        <p:spPr>
          <a:xfrm>
            <a:off x="473720" y="3127124"/>
            <a:ext cx="8229600" cy="1201036"/>
          </a:xfrm>
        </p:spPr>
        <p:txBody>
          <a:bodyPr anchor="ctr"/>
          <a:lstStyle/>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If the list has 100 elements, </a:t>
            </a:r>
            <a:r>
              <a:rPr lang="en-US" altLang="en-US" sz="2200" kern="1200" dirty="0" smtClean="0">
                <a:solidFill>
                  <a:srgbClr val="000000"/>
                </a:solidFill>
                <a:latin typeface="Arial (Body)"/>
                <a:ea typeface="ＭＳ Ｐゴシック" charset="-128"/>
              </a:rPr>
              <a:t>it</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ll </a:t>
            </a:r>
            <a:r>
              <a:rPr lang="en-US" altLang="ja-JP" sz="2200" kern="1200" dirty="0">
                <a:solidFill>
                  <a:srgbClr val="000000"/>
                </a:solidFill>
                <a:latin typeface="Arial (Body)"/>
                <a:ea typeface="ＭＳ Ｐゴシック" charset="-128"/>
              </a:rPr>
              <a:t>take about 10,000 steps to sort them.</a:t>
            </a:r>
          </a:p>
          <a:p>
            <a:pPr marL="255600" lvl="0" indent="-255600" fontAlgn="base">
              <a:buFont typeface="Arial" panose="020B0604020202020204" pitchFamily="34" charset="0"/>
              <a:buChar char="•"/>
            </a:pPr>
            <a:r>
              <a:rPr lang="en-US" altLang="en-US" sz="2200" kern="1200" dirty="0" smtClean="0">
                <a:solidFill>
                  <a:srgbClr val="000000"/>
                </a:solidFill>
                <a:latin typeface="Arial (Body)"/>
                <a:ea typeface="ＭＳ Ｐゴシック" charset="-128"/>
              </a:rPr>
              <a:t>However</a:t>
            </a:r>
            <a:r>
              <a:rPr lang="en-US" altLang="en-US" sz="2200" kern="1200" dirty="0">
                <a:solidFill>
                  <a:srgbClr val="000000"/>
                </a:solidFill>
                <a:latin typeface="Arial (Body)"/>
                <a:ea typeface="ＭＳ Ｐゴシック" charset="-128"/>
              </a:rPr>
              <a:t>, others have </a:t>
            </a:r>
            <a:r>
              <a:rPr lang="en-US" altLang="en-US" sz="2200" kern="1200" dirty="0" smtClean="0">
                <a:solidFill>
                  <a:srgbClr val="000000"/>
                </a:solidFill>
                <a:latin typeface="Arial (Body)"/>
                <a:ea typeface="ＭＳ Ｐゴシック" charset="-128"/>
              </a:rPr>
              <a:t>complexity</a:t>
            </a:r>
            <a:endParaRPr lang="en-US" altLang="en-US" sz="2200" kern="1200" dirty="0">
              <a:solidFill>
                <a:srgbClr val="000000"/>
              </a:solidFill>
              <a:latin typeface="Arial (Body)"/>
              <a:ea typeface="ＭＳ Ｐゴシック" charset="-128"/>
            </a:endParaRPr>
          </a:p>
        </p:txBody>
      </p:sp>
      <p:graphicFrame>
        <p:nvGraphicFramePr>
          <p:cNvPr id="7" name="Object 6" descr="O of n log n."/>
          <p:cNvGraphicFramePr>
            <a:graphicFrameLocks noChangeAspect="1"/>
          </p:cNvGraphicFramePr>
          <p:nvPr>
            <p:extLst>
              <p:ext uri="{D42A27DB-BD31-4B8C-83A1-F6EECF244321}">
                <p14:modId xmlns:p14="http://schemas.microsoft.com/office/powerpoint/2010/main" val="1063236213"/>
              </p:ext>
            </p:extLst>
          </p:nvPr>
        </p:nvGraphicFramePr>
        <p:xfrm>
          <a:off x="4994916" y="4045495"/>
          <a:ext cx="1165848" cy="327256"/>
        </p:xfrm>
        <a:graphic>
          <a:graphicData uri="http://schemas.openxmlformats.org/presentationml/2006/ole">
            <mc:AlternateContent xmlns:mc="http://schemas.openxmlformats.org/markup-compatibility/2006">
              <mc:Choice xmlns:v="urn:schemas-microsoft-com:vml" Requires="v">
                <p:oleObj spid="_x0000_s5599" name="Equation" r:id="rId5" imgW="723600" imgH="203040" progId="Equation.DSMT4">
                  <p:embed/>
                </p:oleObj>
              </mc:Choice>
              <mc:Fallback>
                <p:oleObj name="Equation" r:id="rId5" imgW="723600" imgH="203040" progId="Equation.DSMT4">
                  <p:embed/>
                  <p:pic>
                    <p:nvPicPr>
                      <p:cNvPr id="0" name=""/>
                      <p:cNvPicPr/>
                      <p:nvPr/>
                    </p:nvPicPr>
                    <p:blipFill>
                      <a:blip r:embed="rId6"/>
                      <a:stretch>
                        <a:fillRect/>
                      </a:stretch>
                    </p:blipFill>
                    <p:spPr>
                      <a:xfrm>
                        <a:off x="4994916" y="4045495"/>
                        <a:ext cx="1165848" cy="327256"/>
                      </a:xfrm>
                      <a:prstGeom prst="rect">
                        <a:avLst/>
                      </a:prstGeom>
                    </p:spPr>
                  </p:pic>
                </p:oleObj>
              </mc:Fallback>
            </mc:AlternateContent>
          </a:graphicData>
        </a:graphic>
      </p:graphicFrame>
      <p:sp>
        <p:nvSpPr>
          <p:cNvPr id="4" name="Content Placeholder 3"/>
          <p:cNvSpPr>
            <a:spLocks noGrp="1"/>
          </p:cNvSpPr>
          <p:nvPr>
            <p:ph idx="14"/>
          </p:nvPr>
        </p:nvSpPr>
        <p:spPr>
          <a:xfrm>
            <a:off x="473720" y="4486408"/>
            <a:ext cx="8229600" cy="1091432"/>
          </a:xfrm>
        </p:spPr>
        <p:txBody>
          <a:bodyPr anchor="ctr"/>
          <a:lstStyle/>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The same list of 100 elements would take only 460 steps.</a:t>
            </a:r>
          </a:p>
          <a:p>
            <a:pPr marL="255600" lvl="0" indent="-255600" fontAlgn="base">
              <a:buFont typeface="Arial" panose="020B0604020202020204" pitchFamily="34" charset="0"/>
              <a:buChar char="•"/>
            </a:pPr>
            <a:r>
              <a:rPr lang="en-US" altLang="en-US" sz="2200" kern="1200" dirty="0">
                <a:solidFill>
                  <a:srgbClr val="000000"/>
                </a:solidFill>
                <a:latin typeface="Arial (Body)"/>
                <a:ea typeface="ＭＳ Ｐゴシック" charset="-128"/>
              </a:rPr>
              <a:t>Think about the difference if you</a:t>
            </a:r>
            <a:r>
              <a:rPr lang="fr-FR" altLang="ja-JP" sz="2200" kern="1200" dirty="0">
                <a:solidFill>
                  <a:srgbClr val="000000"/>
                </a:solidFill>
                <a:latin typeface="Arial (Body)"/>
                <a:ea typeface="ＭＳ Ｐゴシック" charset="-128"/>
              </a:rPr>
              <a:t>’</a:t>
            </a:r>
            <a:r>
              <a:rPr lang="en-US" altLang="ja-JP" sz="2200" kern="1200" dirty="0">
                <a:solidFill>
                  <a:srgbClr val="000000"/>
                </a:solidFill>
                <a:latin typeface="Arial (Body)"/>
                <a:ea typeface="ＭＳ Ｐゴシック" charset="-128"/>
              </a:rPr>
              <a:t>re sorting your 10,000 customers</a:t>
            </a:r>
            <a:r>
              <a:rPr lang="en-US" altLang="ja-JP" sz="2200" kern="1200" dirty="0" smtClean="0">
                <a:solidFill>
                  <a:srgbClr val="000000"/>
                </a:solidFill>
                <a:latin typeface="Arial (Body)"/>
                <a:ea typeface="ＭＳ Ｐゴシック" charset="-128"/>
              </a:rPr>
              <a:t>…</a:t>
            </a:r>
            <a:endParaRPr lang="en-US" dirty="0"/>
          </a:p>
        </p:txBody>
      </p:sp>
    </p:spTree>
    <p:extLst>
      <p:ext uri="{BB962C8B-B14F-4D97-AF65-F5344CB8AC3E}">
        <p14:creationId xmlns:p14="http://schemas.microsoft.com/office/powerpoint/2010/main" val="3607837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Puzzle</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4038600" cy="342398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You have six blocks.</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One of them weighs more than the other.</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You have a scale, but you can only use it twice.</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Find the heaviest one.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How do you do it?</a:t>
            </a:r>
          </a:p>
        </p:txBody>
      </p:sp>
      <p:pic>
        <p:nvPicPr>
          <p:cNvPr id="6" name="Picture 4" descr="A photo of a sc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060027" y="1940913"/>
            <a:ext cx="3410103" cy="2742557"/>
          </a:xfrm>
          <a:prstGeom prst="rect">
            <a:avLst/>
          </a:prstGeom>
          <a:noFill/>
        </p:spPr>
      </p:pic>
    </p:spTree>
    <p:extLst>
      <p:ext uri="{BB962C8B-B14F-4D97-AF65-F5344CB8AC3E}">
        <p14:creationId xmlns:p14="http://schemas.microsoft.com/office/powerpoint/2010/main" val="8437065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Finding Something in the Dictionary</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 </a:t>
            </a:r>
            <a:endParaRPr lang="en-US" altLang="en-US" sz="2400" kern="1200" dirty="0">
              <a:solidFill>
                <a:srgbClr val="000000"/>
              </a:solidFill>
              <a:latin typeface="Arial (Body)"/>
              <a:ea typeface="ＭＳ Ｐゴシック" charset="-128"/>
            </a:endParaRPr>
          </a:p>
        </p:txBody>
      </p:sp>
      <p:graphicFrame>
        <p:nvGraphicFramePr>
          <p:cNvPr id="10" name="Object 9" descr="O of n algorithm."/>
          <p:cNvGraphicFramePr>
            <a:graphicFrameLocks noChangeAspect="1"/>
          </p:cNvGraphicFramePr>
          <p:nvPr>
            <p:extLst>
              <p:ext uri="{D42A27DB-BD31-4B8C-83A1-F6EECF244321}">
                <p14:modId xmlns:p14="http://schemas.microsoft.com/office/powerpoint/2010/main" val="2419645225"/>
              </p:ext>
            </p:extLst>
          </p:nvPr>
        </p:nvGraphicFramePr>
        <p:xfrm>
          <a:off x="758875" y="1661847"/>
          <a:ext cx="2078891" cy="494974"/>
        </p:xfrm>
        <a:graphic>
          <a:graphicData uri="http://schemas.openxmlformats.org/presentationml/2006/ole">
            <mc:AlternateContent xmlns:mc="http://schemas.openxmlformats.org/markup-compatibility/2006">
              <mc:Choice xmlns:v="urn:schemas-microsoft-com:vml" Requires="v">
                <p:oleObj spid="_x0000_s6587" name="Equation" r:id="rId3" imgW="1066680" imgH="253800" progId="Equation.DSMT4">
                  <p:embed/>
                </p:oleObj>
              </mc:Choice>
              <mc:Fallback>
                <p:oleObj name="Equation" r:id="rId3" imgW="1066680" imgH="253800" progId="Equation.DSMT4">
                  <p:embed/>
                  <p:pic>
                    <p:nvPicPr>
                      <p:cNvPr id="0" name=""/>
                      <p:cNvPicPr/>
                      <p:nvPr/>
                    </p:nvPicPr>
                    <p:blipFill>
                      <a:blip r:embed="rId4"/>
                      <a:stretch>
                        <a:fillRect/>
                      </a:stretch>
                    </p:blipFill>
                    <p:spPr>
                      <a:xfrm>
                        <a:off x="758875" y="1661847"/>
                        <a:ext cx="2078891" cy="494974"/>
                      </a:xfrm>
                      <a:prstGeom prst="rect">
                        <a:avLst/>
                      </a:prstGeom>
                    </p:spPr>
                  </p:pic>
                </p:oleObj>
              </mc:Fallback>
            </mc:AlternateContent>
          </a:graphicData>
        </a:graphic>
      </p:graphicFrame>
      <p:sp>
        <p:nvSpPr>
          <p:cNvPr id="8" name="Content Placeholder 7"/>
          <p:cNvSpPr>
            <a:spLocks noGrp="1"/>
          </p:cNvSpPr>
          <p:nvPr>
            <p:ph idx="14"/>
          </p:nvPr>
        </p:nvSpPr>
        <p:spPr>
          <a:xfrm>
            <a:off x="473720" y="2276608"/>
            <a:ext cx="8229600" cy="2169344"/>
          </a:xfrm>
        </p:spPr>
        <p:txBody>
          <a:bodyPr anchor="ctr"/>
          <a:lstStyle/>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Start from the beginning.</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Check each page, until you find what you want.</a:t>
            </a:r>
          </a:p>
          <a:p>
            <a:pPr marL="255651" lvl="0" indent="-255651"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Not very efficient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Best case: One step</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Worse case: n steps where n = number of </a:t>
            </a:r>
            <a:r>
              <a:rPr lang="en-US" altLang="en-US" sz="2400" kern="1200" dirty="0" smtClean="0">
                <a:solidFill>
                  <a:srgbClr val="000000"/>
                </a:solidFill>
                <a:latin typeface="Arial (Body)"/>
                <a:ea typeface="ＭＳ Ｐゴシック" charset="-128"/>
              </a:rPr>
              <a:t>pages</a:t>
            </a:r>
            <a:endParaRPr lang="en-US" altLang="en-US" sz="2400" kern="1200" dirty="0">
              <a:solidFill>
                <a:srgbClr val="000000"/>
              </a:solidFill>
              <a:latin typeface="Arial (Body)"/>
              <a:ea typeface="ＭＳ Ｐゴシック" charset="-128"/>
            </a:endParaRPr>
          </a:p>
        </p:txBody>
      </p:sp>
      <p:sp>
        <p:nvSpPr>
          <p:cNvPr id="4" name="Content Placeholder 3"/>
          <p:cNvSpPr>
            <a:spLocks noGrp="1"/>
          </p:cNvSpPr>
          <p:nvPr>
            <p:ph idx="13"/>
          </p:nvPr>
        </p:nvSpPr>
        <p:spPr>
          <a:xfrm>
            <a:off x="473720" y="4696844"/>
            <a:ext cx="8213080" cy="439036"/>
          </a:xfrm>
        </p:spPr>
        <p:txBody>
          <a:bodyPr anchor="ctr"/>
          <a:lstStyle/>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Average case</a:t>
            </a:r>
            <a:r>
              <a:rPr lang="en-US" altLang="en-US" sz="2400" kern="1200" dirty="0" smtClean="0">
                <a:solidFill>
                  <a:srgbClr val="000000"/>
                </a:solidFill>
                <a:latin typeface="Arial (Body)"/>
                <a:ea typeface="ＭＳ Ｐゴシック" charset="-128"/>
              </a:rPr>
              <a:t>:</a:t>
            </a:r>
            <a:endParaRPr lang="en-US" sz="2400" dirty="0"/>
          </a:p>
        </p:txBody>
      </p:sp>
      <p:graphicFrame>
        <p:nvGraphicFramePr>
          <p:cNvPr id="5" name="Object 4" descr="n over 2 steps."/>
          <p:cNvGraphicFramePr>
            <a:graphicFrameLocks noChangeAspect="1"/>
          </p:cNvGraphicFramePr>
          <p:nvPr>
            <p:extLst>
              <p:ext uri="{D42A27DB-BD31-4B8C-83A1-F6EECF244321}">
                <p14:modId xmlns:p14="http://schemas.microsoft.com/office/powerpoint/2010/main" val="1351746044"/>
              </p:ext>
            </p:extLst>
          </p:nvPr>
        </p:nvGraphicFramePr>
        <p:xfrm>
          <a:off x="3339148" y="4586638"/>
          <a:ext cx="1065212" cy="750888"/>
        </p:xfrm>
        <a:graphic>
          <a:graphicData uri="http://schemas.openxmlformats.org/presentationml/2006/ole">
            <mc:AlternateContent xmlns:mc="http://schemas.openxmlformats.org/markup-compatibility/2006">
              <mc:Choice xmlns:v="urn:schemas-microsoft-com:vml" Requires="v">
                <p:oleObj spid="_x0000_s6588" name="Equation" r:id="rId5" imgW="558720" imgH="393480" progId="Equation.DSMT4">
                  <p:embed/>
                </p:oleObj>
              </mc:Choice>
              <mc:Fallback>
                <p:oleObj name="Equation" r:id="rId5" imgW="558720" imgH="393480" progId="Equation.DSMT4">
                  <p:embed/>
                  <p:pic>
                    <p:nvPicPr>
                      <p:cNvPr id="0" name=""/>
                      <p:cNvPicPr/>
                      <p:nvPr/>
                    </p:nvPicPr>
                    <p:blipFill>
                      <a:blip r:embed="rId6"/>
                      <a:stretch>
                        <a:fillRect/>
                      </a:stretch>
                    </p:blipFill>
                    <p:spPr>
                      <a:xfrm>
                        <a:off x="3339148" y="4586638"/>
                        <a:ext cx="1065212" cy="750888"/>
                      </a:xfrm>
                      <a:prstGeom prst="rect">
                        <a:avLst/>
                      </a:prstGeom>
                    </p:spPr>
                  </p:pic>
                </p:oleObj>
              </mc:Fallback>
            </mc:AlternateContent>
          </a:graphicData>
        </a:graphic>
      </p:graphicFrame>
    </p:spTree>
    <p:extLst>
      <p:ext uri="{BB962C8B-B14F-4D97-AF65-F5344CB8AC3E}">
        <p14:creationId xmlns:p14="http://schemas.microsoft.com/office/powerpoint/2010/main" val="1523730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Implementing a Linear Search Algorithm</a:t>
            </a:r>
            <a:endParaRPr lang="en-US" altLang="en-US" kern="1200" dirty="0">
              <a:latin typeface="Times New Roman" panose="02020603050405020304" pitchFamily="18" charset="0"/>
              <a:ea typeface="ＭＳ Ｐゴシック" charset="-128"/>
            </a:endParaRPr>
          </a:p>
        </p:txBody>
      </p:sp>
      <p:pic>
        <p:nvPicPr>
          <p:cNvPr id="8" name="Picture 7" descr="Computer code has 5 lines. The lines read as follows. Line 1. d e f, find In Sorted List left parenthesis something comma a list right parenthesis colon. Line 2, indented once. for item in a list colon. Line 3, indented twice. if item equals, equals something colon. Line 4, indented 3 times. return double quote Found it exclamation point double quote. Line 5, indented once. return double quote Not found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26437"/>
            <a:ext cx="3627855" cy="2078663"/>
          </a:xfrm>
          <a:prstGeom prst="rect">
            <a:avLst/>
          </a:prstGeom>
        </p:spPr>
      </p:pic>
      <p:pic>
        <p:nvPicPr>
          <p:cNvPr id="9" name="Picture 8" descr="Computer code has 4 lines. The lines read as follows. Line 1. right angle bracket right angle bracket right angle bracket find In Sorted List left parenthesis double quote bear double quote comma left bracket double quote apple double quote comma double quote bear double quote f double quote cat double quote comma double quote dog double quote comma elephant right bracket right parenthesis. Line 2. single quote Found it exclamation point single quote. Line 3. right angle bracket right angle bracket right angle bracket find In Sorted List left parenthesis double quote giraffe double quote comma left bracket double quote apple double quote comma double quote bear double quote comma double quote cat double quote comma dog comma double quote elephant double quote right bracket right parenthesis. Line 4. single quote Not found single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326437"/>
            <a:ext cx="3883173" cy="2489458"/>
          </a:xfrm>
          <a:prstGeom prst="rect">
            <a:avLst/>
          </a:prstGeom>
        </p:spPr>
      </p:pic>
    </p:spTree>
    <p:extLst>
      <p:ext uri="{BB962C8B-B14F-4D97-AF65-F5344CB8AC3E}">
        <p14:creationId xmlns:p14="http://schemas.microsoft.com/office/powerpoint/2010/main" val="13085396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 Better Search in a Sorted List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184484" cy="553968"/>
          </a:xfrm>
        </p:spPr>
        <p:txBody>
          <a:bodyPr wrap="square" lIns="91425" tIns="91425" rIns="91425" bIns="91425">
            <a:spAutoFit/>
          </a:bodyPr>
          <a:lstStyle/>
          <a:p>
            <a:pPr marL="255600" lvl="0" indent="-255600"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cs typeface="+mn-cs"/>
              </a:rPr>
              <a:t> </a:t>
            </a:r>
            <a:endParaRPr lang="en-US" altLang="en-US" sz="2400" kern="1200" dirty="0">
              <a:solidFill>
                <a:srgbClr val="000000"/>
              </a:solidFill>
              <a:latin typeface="Arial (Body)"/>
              <a:ea typeface="ＭＳ Ｐゴシック" charset="-128"/>
              <a:cs typeface="+mn-cs"/>
            </a:endParaRPr>
          </a:p>
        </p:txBody>
      </p:sp>
      <p:graphicFrame>
        <p:nvGraphicFramePr>
          <p:cNvPr id="5" name="Object 4" descr="O left parenthesis log n right parenthesis left parenthesis log sub 2 n equals X where 2 to the power x equals n right parenthesis."/>
          <p:cNvGraphicFramePr>
            <a:graphicFrameLocks noChangeAspect="1"/>
          </p:cNvGraphicFramePr>
          <p:nvPr>
            <p:extLst>
              <p:ext uri="{D42A27DB-BD31-4B8C-83A1-F6EECF244321}">
                <p14:modId xmlns:p14="http://schemas.microsoft.com/office/powerpoint/2010/main" val="1242322229"/>
              </p:ext>
            </p:extLst>
          </p:nvPr>
        </p:nvGraphicFramePr>
        <p:xfrm>
          <a:off x="820738" y="1665288"/>
          <a:ext cx="3714750" cy="414337"/>
        </p:xfrm>
        <a:graphic>
          <a:graphicData uri="http://schemas.openxmlformats.org/presentationml/2006/ole">
            <mc:AlternateContent xmlns:mc="http://schemas.openxmlformats.org/markup-compatibility/2006">
              <mc:Choice xmlns:v="urn:schemas-microsoft-com:vml" Requires="v">
                <p:oleObj spid="_x0000_s7550" name="Equation" r:id="rId3" imgW="2044440" imgH="228600" progId="Equation.DSMT4">
                  <p:embed/>
                </p:oleObj>
              </mc:Choice>
              <mc:Fallback>
                <p:oleObj name="Equation" r:id="rId3" imgW="2044440" imgH="228600" progId="Equation.DSMT4">
                  <p:embed/>
                  <p:pic>
                    <p:nvPicPr>
                      <p:cNvPr id="0" name=""/>
                      <p:cNvPicPr/>
                      <p:nvPr/>
                    </p:nvPicPr>
                    <p:blipFill>
                      <a:blip r:embed="rId4"/>
                      <a:stretch>
                        <a:fillRect/>
                      </a:stretch>
                    </p:blipFill>
                    <p:spPr>
                      <a:xfrm>
                        <a:off x="820738" y="1665288"/>
                        <a:ext cx="3714750" cy="414337"/>
                      </a:xfrm>
                      <a:prstGeom prst="rect">
                        <a:avLst/>
                      </a:prstGeom>
                    </p:spPr>
                  </p:pic>
                </p:oleObj>
              </mc:Fallback>
            </mc:AlternateContent>
          </a:graphicData>
        </a:graphic>
      </p:graphicFrame>
      <p:sp>
        <p:nvSpPr>
          <p:cNvPr id="4" name="Content Placeholder 3"/>
          <p:cNvSpPr>
            <a:spLocks noGrp="1"/>
          </p:cNvSpPr>
          <p:nvPr>
            <p:ph idx="13"/>
          </p:nvPr>
        </p:nvSpPr>
        <p:spPr>
          <a:xfrm>
            <a:off x="457200" y="2049381"/>
            <a:ext cx="8229600" cy="3982452"/>
          </a:xfrm>
        </p:spPr>
        <p:txBody>
          <a:bodyPr/>
          <a:lstStyle/>
          <a:p>
            <a:pPr marL="740664" lvl="1" indent="-283464"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Split the dictionary in the middle.</a:t>
            </a:r>
          </a:p>
          <a:p>
            <a:pPr marL="740664" lvl="1" indent="-283464"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Is the word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at before or after the page </a:t>
            </a:r>
            <a:r>
              <a:rPr lang="en-US" altLang="ja-JP"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looking at?</a:t>
            </a:r>
          </a:p>
          <a:p>
            <a:pPr marL="1144800" lvl="2" indent="-230400" fontAlgn="base">
              <a:spcAft>
                <a:spcPct val="0"/>
              </a:spcAft>
            </a:pPr>
            <a:r>
              <a:rPr lang="en-US" altLang="en-US" sz="2400" kern="1200" dirty="0">
                <a:solidFill>
                  <a:srgbClr val="000000"/>
                </a:solidFill>
                <a:latin typeface="Arial (Body)"/>
                <a:ea typeface="ＭＳ Ｐゴシック" charset="-128"/>
              </a:rPr>
              <a:t>If after, look from the middle to the end.</a:t>
            </a:r>
          </a:p>
          <a:p>
            <a:pPr marL="1144800" lvl="2" indent="-230400" fontAlgn="base">
              <a:spcAft>
                <a:spcPct val="0"/>
              </a:spcAft>
            </a:pPr>
            <a:r>
              <a:rPr lang="en-US" altLang="en-US" sz="2400" kern="1200" dirty="0">
                <a:solidFill>
                  <a:srgbClr val="000000"/>
                </a:solidFill>
                <a:latin typeface="Arial (Body)"/>
                <a:ea typeface="ＭＳ Ｐゴシック" charset="-128"/>
              </a:rPr>
              <a:t>If before, look from the start to the middle.</a:t>
            </a:r>
          </a:p>
          <a:p>
            <a:pPr marL="740664" lvl="1" indent="-283464"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Keep repeating until done or until it </a:t>
            </a:r>
            <a:r>
              <a:rPr lang="en-US" altLang="en-US" sz="2400" kern="1200" dirty="0" smtClean="0">
                <a:solidFill>
                  <a:srgbClr val="000000"/>
                </a:solidFill>
                <a:latin typeface="Arial (Body)"/>
                <a:ea typeface="ＭＳ Ｐゴシック" charset="-128"/>
              </a:rPr>
              <a:t>couldn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 </a:t>
            </a:r>
            <a:r>
              <a:rPr lang="en-US" altLang="ja-JP" sz="2400" kern="1200" dirty="0">
                <a:solidFill>
                  <a:srgbClr val="000000"/>
                </a:solidFill>
                <a:latin typeface="Arial (Body)"/>
                <a:ea typeface="ＭＳ Ｐゴシック" charset="-128"/>
              </a:rPr>
              <a:t>be there.</a:t>
            </a:r>
          </a:p>
          <a:p>
            <a:pPr marL="255600" lvl="0" indent="-255600"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More efficient:</a:t>
            </a:r>
          </a:p>
          <a:p>
            <a:pPr marL="740664" lvl="1" indent="-283464"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Best case: </a:t>
            </a: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there first place you look.</a:t>
            </a:r>
          </a:p>
          <a:p>
            <a:pPr marL="740664" lvl="1" indent="-283464"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Average and worst case: log n steps</a:t>
            </a:r>
            <a:endParaRPr lang="en-US" sz="2400" dirty="0"/>
          </a:p>
        </p:txBody>
      </p:sp>
    </p:spTree>
    <p:extLst>
      <p:ext uri="{BB962C8B-B14F-4D97-AF65-F5344CB8AC3E}">
        <p14:creationId xmlns:p14="http://schemas.microsoft.com/office/powerpoint/2010/main" val="2885407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What a Computer Really Understands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485539"/>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Computers really do not understand Python, nor Java, nor any other language.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basic computer only understands one kind of language: </a:t>
            </a:r>
            <a:r>
              <a:rPr lang="en-US" altLang="en-US" sz="2400" b="1" kern="1200" dirty="0">
                <a:solidFill>
                  <a:srgbClr val="000000"/>
                </a:solidFill>
                <a:latin typeface="Arial (Body)"/>
                <a:ea typeface="ＭＳ Ｐゴシック" charset="-128"/>
              </a:rPr>
              <a:t>machine</a:t>
            </a:r>
            <a:r>
              <a:rPr lang="en-US" altLang="en-US" sz="2400" kern="1200" dirty="0">
                <a:solidFill>
                  <a:srgbClr val="000000"/>
                </a:solidFill>
                <a:latin typeface="Arial (Body)"/>
                <a:ea typeface="ＭＳ Ｐゴシック" charset="-128"/>
              </a:rPr>
              <a:t> </a:t>
            </a:r>
            <a:r>
              <a:rPr lang="en-US" altLang="en-US" sz="2400" b="1" kern="1200" dirty="0">
                <a:solidFill>
                  <a:srgbClr val="000000"/>
                </a:solidFill>
                <a:latin typeface="Arial (Body)"/>
                <a:ea typeface="ＭＳ Ｐゴシック" charset="-128"/>
              </a:rPr>
              <a:t>language.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Machine language consists of instructions to the computer expressed in terms of values in bytes.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These instructions tell the computer to do </a:t>
            </a:r>
            <a:r>
              <a:rPr lang="en-US" altLang="en-US" sz="2400" b="1" kern="1200" dirty="0">
                <a:solidFill>
                  <a:srgbClr val="000000"/>
                </a:solidFill>
                <a:latin typeface="Arial (Body)"/>
                <a:ea typeface="ＭＳ Ｐゴシック" charset="-128"/>
                <a:cs typeface="+mn-cs"/>
              </a:rPr>
              <a:t>very</a:t>
            </a:r>
            <a:r>
              <a:rPr lang="en-US" altLang="en-US" sz="2400" kern="1200" dirty="0">
                <a:solidFill>
                  <a:srgbClr val="000000"/>
                </a:solidFill>
                <a:latin typeface="Arial (Body)"/>
                <a:ea typeface="ＭＳ Ｐゴシック" charset="-128"/>
                <a:cs typeface="+mn-cs"/>
              </a:rPr>
              <a:t> low-level </a:t>
            </a:r>
            <a:r>
              <a:rPr lang="en-US" altLang="en-US" sz="2400" kern="1200" dirty="0" smtClean="0">
                <a:solidFill>
                  <a:srgbClr val="000000"/>
                </a:solidFill>
                <a:latin typeface="Arial (Body)"/>
                <a:ea typeface="ＭＳ Ｐゴシック" charset="-128"/>
                <a:cs typeface="+mn-cs"/>
              </a:rPr>
              <a:t>activities.</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0995920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Implementing a Binary Search</a:t>
            </a:r>
            <a:endParaRPr lang="en-US" altLang="en-US" sz="2000" b="0" kern="1200" dirty="0">
              <a:latin typeface="Times New Roman" panose="02020603050405020304" pitchFamily="18" charset="0"/>
              <a:ea typeface="ＭＳ Ｐゴシック" charset="-128"/>
            </a:endParaRPr>
          </a:p>
        </p:txBody>
      </p:sp>
      <p:pic>
        <p:nvPicPr>
          <p:cNvPr id="6" name="Picture 5" descr="Computer code has 12 lines. The lines read as follows. Line 1. d e f, find In Sorted List left parenthesis something comma a list right parenthesis colon. Line 2, indented once. start equals 0. Line 3, indented once. end equals l e n left parenthesis a list right parenthesis minus 1. This line is labeled as, while there single quote s anymore pages to search. Line 4. while start left angle bracket equals end colon hash While there are more to search. Line 5, indented once. check point equals i n t left parenthesis left parenthesis start plus end right parenthesis over 2 period 0 right parenthesis. Line 6, indented once. if a list left bracket checkpoint right bracket equals, equals something colon. Line 7, indented twice. return double quote Found it exclamation point double quote. Line 8, indented once. if a list left bracket checkpoint right bracket less than sign something colon. Line 9, indented twice. start equals checkpoint plus 1. Line 10, indented once. if a list left bracket checkpoint right bracket greater than sign something colon. Line 11, indented twice. end equals checkpoint minus 1. Line 12. return double quote Not found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7" y="1746208"/>
            <a:ext cx="8195984" cy="4233945"/>
          </a:xfrm>
          <a:prstGeom prst="rect">
            <a:avLst/>
          </a:prstGeom>
        </p:spPr>
      </p:pic>
    </p:spTree>
    <p:extLst>
      <p:ext uri="{BB962C8B-B14F-4D97-AF65-F5344CB8AC3E}">
        <p14:creationId xmlns:p14="http://schemas.microsoft.com/office/powerpoint/2010/main" val="24953848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rPr>
              <a:t>Running the Binary Search</a:t>
            </a:r>
            <a:endParaRPr lang="en-US" sz="2000" b="0" kern="1200" dirty="0">
              <a:latin typeface="Times New Roman" panose="02020603050405020304" pitchFamily="18" charset="0"/>
              <a:ea typeface="ＭＳ Ｐゴシック" charset="0"/>
            </a:endParaRPr>
          </a:p>
        </p:txBody>
      </p:sp>
      <p:pic>
        <p:nvPicPr>
          <p:cNvPr id="5" name="Picture 4" descr="Computer code has 23 lines. The lines read as follows. Line 1. print Now left parenthesis double quote Checking at colon double quote plus s t r left parenthesis checkpoint right parenthesis plus double quote. Line 2, indented once. Start colon double quote plus s t r left parenthesis start right parenthesis plus double quote End colon double quote plus s t r left parenthesis end right parenthesis right parenthesis. Line 3. right angle bracket right angle bracket right angle bracket find In Sorted List left parenthesis double quote giraffe double quote comma left bracket double quote apple double quote comma double quote bear double quote comma double quote cat double quote comma. Line 4, indented once. dog right bracket right parenthesis. Line 5. Checking at colon 1 Start colon 0 End colon 3. Line 6. Checking at colon 2 Start colon 2 End colon 3. Line 7. Checking at colon 3 Start colon 3 End colon 3. Line 8. single quote Not found single quote. Line 9. right angle bracket right angle bracket right angle bracket find In Sorted List left parenthesis double quote apple double quote comma left bracket double quote apple double quote comma double quote bear double quote comma double quote cat double quote comma. Line 10, indented once. dog right bracket right parenthesis. Line 11. Checking at colon 1 Start colon 0 End colon 3. Line 12. Checking at colon 0 Start colon 0 End colon 0. Line 13. single quote Found it exclamation point single quote. Line 14. right angle bracket right angle bracket right angle bracket find In Sorted List left parenthesis double quote dog double quote comma left bracket double quote apple double quote comma double quote bear double quote comma double quote cat double quote comma. Line 15, indented once. dog right bracket right parenthesis. Line 16. Checking at colon 1 Start colon 0 End colon 3. Line 17. Checking at colon 2 Start colon 2 End colon 3. Line 18. Checking at colon 3 Start colon 3 End colon 3. Line 19. single quote Found it exclamation point single quote. Line 20. right angle bracket right angle bracket right angle bracket find In Sorted List left parenthesis double quote bear double quote comma left bracket double quote apple double quote comma double quote bear double quote comma double quote cat double quote comma. Line 21, indented once. dog right bracket right parenthesis. Line 22. Checking at colon 1 Start colon 0 End colon 3. Line 23. single quote Found it exclamation point sing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043" y="1465269"/>
            <a:ext cx="3435914" cy="4889572"/>
          </a:xfrm>
          <a:prstGeom prst="rect">
            <a:avLst/>
          </a:prstGeom>
        </p:spPr>
      </p:pic>
    </p:spTree>
    <p:extLst>
      <p:ext uri="{BB962C8B-B14F-4D97-AF65-F5344CB8AC3E}">
        <p14:creationId xmlns:p14="http://schemas.microsoft.com/office/powerpoint/2010/main" val="40845147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Thought Experiment: Optimize Your Song</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534400" cy="4685868"/>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writing a song that will be entirely generated by computer by assembling portions of other sounds.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Splicing one onto the end of the other.</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got a bunch of bits of sound, say 60.</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want to try every combination of these 60 bits.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You want to find the combination that: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Is less than 2 minutes 30 seconds (optimal radio time)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And has the right amount of high and low volume </a:t>
            </a:r>
            <a:r>
              <a:rPr lang="en-US" altLang="en-US" sz="2400" kern="1200" dirty="0" smtClean="0">
                <a:solidFill>
                  <a:srgbClr val="000000"/>
                </a:solidFill>
                <a:latin typeface="Arial (Body)"/>
                <a:ea typeface="ＭＳ Ｐゴシック" charset="-128"/>
                <a:cs typeface="+mn-cs"/>
              </a:rPr>
              <a:t>sections </a:t>
            </a:r>
            <a:r>
              <a:rPr lang="en-US" altLang="en-US" sz="2400" kern="1200" dirty="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got </a:t>
            </a:r>
            <a:r>
              <a:rPr lang="en-US" altLang="ja-JP" sz="2400" kern="1200" dirty="0" smtClean="0">
                <a:solidFill>
                  <a:srgbClr val="000000"/>
                </a:solidFill>
                <a:latin typeface="Arial (Body)"/>
                <a:ea typeface="ＭＳ Ｐゴシック" charset="-128"/>
              </a:rPr>
              <a:t>a checkSound()</a:t>
            </a:r>
            <a:r>
              <a:rPr lang="en-US" altLang="ja-JP" sz="2400" kern="1200" dirty="0">
                <a:solidFill>
                  <a:srgbClr val="000000"/>
                </a:solidFill>
                <a:latin typeface="Arial (Body)"/>
                <a:ea typeface="ＭＳ Ｐゴシック" charset="-128"/>
              </a:rPr>
              <a:t> function to do that</a:t>
            </a:r>
            <a:r>
              <a:rPr lang="en-US" altLang="ja-JP"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4257270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How Many Combinations are There?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2492960"/>
          </a:xfrm>
        </p:spPr>
        <p:txBody>
          <a:bodyPr wrap="square" lIns="91425" tIns="91425" rIns="91425" bIns="91425">
            <a:spAutoFit/>
          </a:bodyPr>
          <a:lstStyle/>
          <a:p>
            <a:pPr marL="255600" lvl="0" indent="-255600" fontAlgn="base">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ignore order for right now.</a:t>
            </a:r>
          </a:p>
          <a:p>
            <a:pPr marL="255600" lvl="0" indent="-255600" fontAlgn="base">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say that </a:t>
            </a:r>
            <a:r>
              <a:rPr lang="en-US" altLang="ja-JP"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got three sounds a, b, and c.</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Your possible songs are: c, b, bc, a, ac, ab, abc</a:t>
            </a:r>
          </a:p>
          <a:p>
            <a:pPr marL="255600" lvl="0" indent="-255600" fontAlgn="base">
              <a:buFont typeface="Arial" panose="020B0604020202020204" pitchFamily="34" charset="0"/>
              <a:buChar char="•"/>
              <a:tabLst/>
            </a:pPr>
            <a:r>
              <a:rPr lang="en-US" altLang="en-US" sz="2400" kern="1200" dirty="0">
                <a:solidFill>
                  <a:srgbClr val="000000"/>
                </a:solidFill>
                <a:latin typeface="Arial (Body)"/>
                <a:ea typeface="ＭＳ Ｐゴシック" charset="-128"/>
              </a:rPr>
              <a:t>Try 2 and 4, and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ll </a:t>
            </a:r>
            <a:r>
              <a:rPr lang="en-US" altLang="ja-JP" sz="2400" kern="1200" dirty="0">
                <a:solidFill>
                  <a:srgbClr val="000000"/>
                </a:solidFill>
                <a:latin typeface="Arial (Body)"/>
                <a:ea typeface="ＭＳ Ｐゴシック" charset="-128"/>
              </a:rPr>
              <a:t>see the same pattern we saw earlier with bits</a:t>
            </a:r>
            <a:r>
              <a:rPr lang="en-US" altLang="ja-JP" sz="2400" kern="1200" dirty="0" smtClean="0">
                <a:solidFill>
                  <a:srgbClr val="000000"/>
                </a:solidFill>
                <a:latin typeface="Arial (Body)"/>
                <a:ea typeface="ＭＳ Ｐゴシック" charset="-128"/>
              </a:rPr>
              <a:t>.</a:t>
            </a:r>
            <a:endParaRPr lang="en-US" altLang="ja-JP" sz="2400" kern="1200" dirty="0">
              <a:solidFill>
                <a:srgbClr val="000000"/>
              </a:solidFill>
              <a:latin typeface="Arial (Body)"/>
              <a:ea typeface="ＭＳ Ｐゴシック" charset="-128"/>
            </a:endParaRPr>
          </a:p>
        </p:txBody>
      </p:sp>
      <p:sp>
        <p:nvSpPr>
          <p:cNvPr id="4" name="Content Placeholder 3"/>
          <p:cNvSpPr>
            <a:spLocks noGrp="1"/>
          </p:cNvSpPr>
          <p:nvPr>
            <p:ph idx="13"/>
          </p:nvPr>
        </p:nvSpPr>
        <p:spPr>
          <a:xfrm>
            <a:off x="457200" y="4184600"/>
            <a:ext cx="6601326" cy="306991"/>
          </a:xfrm>
        </p:spPr>
        <p:txBody>
          <a:bodyPr anchor="ctr"/>
          <a:lstStyle/>
          <a:p>
            <a:pPr marL="255600" indent="-255600"/>
            <a:r>
              <a:rPr lang="en-US" altLang="en-US" sz="2400" kern="1200" dirty="0">
                <a:solidFill>
                  <a:srgbClr val="000000"/>
                </a:solidFill>
                <a:latin typeface="Arial (Body)"/>
                <a:ea typeface="ＭＳ Ｐゴシック" charset="-128"/>
              </a:rPr>
              <a:t>For n </a:t>
            </a:r>
            <a:r>
              <a:rPr lang="en-US" altLang="en-US" sz="2400" kern="1200" dirty="0" smtClean="0">
                <a:solidFill>
                  <a:srgbClr val="000000"/>
                </a:solidFill>
                <a:latin typeface="Arial (Body)"/>
                <a:ea typeface="ＭＳ Ｐゴシック" charset="-128"/>
              </a:rPr>
              <a:t>things</a:t>
            </a:r>
            <a:r>
              <a:rPr lang="en-US" altLang="en-US" sz="2400" kern="1200" dirty="0">
                <a:solidFill>
                  <a:srgbClr val="000000"/>
                </a:solidFill>
                <a:latin typeface="Arial (Body)"/>
                <a:ea typeface="ＭＳ Ｐゴシック" charset="-128"/>
              </a:rPr>
              <a:t>, every combination of in-or-out </a:t>
            </a:r>
            <a:r>
              <a:rPr lang="en-US" altLang="en-US" sz="2400" kern="1200" dirty="0" smtClean="0">
                <a:solidFill>
                  <a:srgbClr val="000000"/>
                </a:solidFill>
                <a:latin typeface="Arial (Body)"/>
                <a:ea typeface="ＭＳ Ｐゴシック" charset="-128"/>
              </a:rPr>
              <a:t>is</a:t>
            </a:r>
            <a:endParaRPr lang="en-US" sz="2400" dirty="0"/>
          </a:p>
        </p:txBody>
      </p:sp>
      <p:graphicFrame>
        <p:nvGraphicFramePr>
          <p:cNvPr id="8" name="Object 7" descr="2 to the power n."/>
          <p:cNvGraphicFramePr>
            <a:graphicFrameLocks noChangeAspect="1"/>
          </p:cNvGraphicFramePr>
          <p:nvPr>
            <p:extLst>
              <p:ext uri="{D42A27DB-BD31-4B8C-83A1-F6EECF244321}">
                <p14:modId xmlns:p14="http://schemas.microsoft.com/office/powerpoint/2010/main" val="4165347894"/>
              </p:ext>
            </p:extLst>
          </p:nvPr>
        </p:nvGraphicFramePr>
        <p:xfrm>
          <a:off x="6964887" y="4150060"/>
          <a:ext cx="376577" cy="353034"/>
        </p:xfrm>
        <a:graphic>
          <a:graphicData uri="http://schemas.openxmlformats.org/presentationml/2006/ole">
            <mc:AlternateContent xmlns:mc="http://schemas.openxmlformats.org/markup-compatibility/2006">
              <mc:Choice xmlns:v="urn:schemas-microsoft-com:vml" Requires="v">
                <p:oleObj spid="_x0000_s9954" name="Equation" r:id="rId3" imgW="203040" imgH="190440" progId="Equation.DSMT4">
                  <p:embed/>
                </p:oleObj>
              </mc:Choice>
              <mc:Fallback>
                <p:oleObj name="Equation" r:id="rId3" imgW="203040" imgH="190440" progId="Equation.DSMT4">
                  <p:embed/>
                  <p:pic>
                    <p:nvPicPr>
                      <p:cNvPr id="0" name=""/>
                      <p:cNvPicPr/>
                      <p:nvPr/>
                    </p:nvPicPr>
                    <p:blipFill>
                      <a:blip r:embed="rId4"/>
                      <a:stretch>
                        <a:fillRect/>
                      </a:stretch>
                    </p:blipFill>
                    <p:spPr>
                      <a:xfrm>
                        <a:off x="6964887" y="4150060"/>
                        <a:ext cx="376577" cy="353034"/>
                      </a:xfrm>
                      <a:prstGeom prst="rect">
                        <a:avLst/>
                      </a:prstGeom>
                    </p:spPr>
                  </p:pic>
                </p:oleObj>
              </mc:Fallback>
            </mc:AlternateContent>
          </a:graphicData>
        </a:graphic>
      </p:graphicFrame>
      <p:sp>
        <p:nvSpPr>
          <p:cNvPr id="5" name="Content Placeholder 4"/>
          <p:cNvSpPr>
            <a:spLocks noGrp="1"/>
          </p:cNvSpPr>
          <p:nvPr>
            <p:ph idx="14"/>
          </p:nvPr>
        </p:nvSpPr>
        <p:spPr>
          <a:xfrm>
            <a:off x="457200" y="4649237"/>
            <a:ext cx="6216316" cy="334243"/>
          </a:xfrm>
        </p:spPr>
        <p:txBody>
          <a:bodyPr anchor="ctr"/>
          <a:lstStyle/>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rPr>
              <a:t>If </a:t>
            </a:r>
            <a:r>
              <a:rPr lang="en-US" altLang="en-US" sz="2400" kern="1200" dirty="0">
                <a:solidFill>
                  <a:srgbClr val="000000"/>
                </a:solidFill>
                <a:latin typeface="Arial (Body)"/>
                <a:ea typeface="ＭＳ Ｐゴシック" charset="-128"/>
              </a:rPr>
              <a:t>we ignore the empty combination, </a:t>
            </a: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a:t>
            </a:r>
            <a:endParaRPr lang="en-US" dirty="0"/>
          </a:p>
        </p:txBody>
      </p:sp>
      <p:graphicFrame>
        <p:nvGraphicFramePr>
          <p:cNvPr id="9" name="Object 8" descr="2 to the power n minus 1."/>
          <p:cNvGraphicFramePr>
            <a:graphicFrameLocks noChangeAspect="1"/>
          </p:cNvGraphicFramePr>
          <p:nvPr>
            <p:extLst>
              <p:ext uri="{D42A27DB-BD31-4B8C-83A1-F6EECF244321}">
                <p14:modId xmlns:p14="http://schemas.microsoft.com/office/powerpoint/2010/main" val="3853197201"/>
              </p:ext>
            </p:extLst>
          </p:nvPr>
        </p:nvGraphicFramePr>
        <p:xfrm>
          <a:off x="6638243" y="4628946"/>
          <a:ext cx="682164" cy="339625"/>
        </p:xfrm>
        <a:graphic>
          <a:graphicData uri="http://schemas.openxmlformats.org/presentationml/2006/ole">
            <mc:AlternateContent xmlns:mc="http://schemas.openxmlformats.org/markup-compatibility/2006">
              <mc:Choice xmlns:v="urn:schemas-microsoft-com:vml" Requires="v">
                <p:oleObj spid="_x0000_s9955" name="Equation" r:id="rId5" imgW="380880" imgH="190440" progId="Equation.DSMT4">
                  <p:embed/>
                </p:oleObj>
              </mc:Choice>
              <mc:Fallback>
                <p:oleObj name="Equation" r:id="rId5" imgW="380880" imgH="190440" progId="Equation.DSMT4">
                  <p:embed/>
                  <p:pic>
                    <p:nvPicPr>
                      <p:cNvPr id="0" name=""/>
                      <p:cNvPicPr/>
                      <p:nvPr/>
                    </p:nvPicPr>
                    <p:blipFill>
                      <a:blip r:embed="rId6"/>
                      <a:stretch>
                        <a:fillRect/>
                      </a:stretch>
                    </p:blipFill>
                    <p:spPr>
                      <a:xfrm>
                        <a:off x="6638243" y="4628946"/>
                        <a:ext cx="682164" cy="339625"/>
                      </a:xfrm>
                      <a:prstGeom prst="rect">
                        <a:avLst/>
                      </a:prstGeom>
                    </p:spPr>
                  </p:pic>
                </p:oleObj>
              </mc:Fallback>
            </mc:AlternateContent>
          </a:graphicData>
        </a:graphic>
      </p:graphicFrame>
    </p:spTree>
    <p:extLst>
      <p:ext uri="{BB962C8B-B14F-4D97-AF65-F5344CB8AC3E}">
        <p14:creationId xmlns:p14="http://schemas.microsoft.com/office/powerpoint/2010/main" val="1714663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Handling Our 60 Sounds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782884"/>
            <a:ext cx="5669280" cy="553968"/>
          </a:xfrm>
        </p:spPr>
        <p:txBody>
          <a:bodyPr wrap="square" lIns="91425" tIns="91425" rIns="91425" bIns="91425" anchor="ctr">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Therefore, our 60 sounds will result </a:t>
            </a:r>
            <a:r>
              <a:rPr lang="en-US" altLang="en-US" sz="2400" kern="1200" dirty="0" smtClean="0">
                <a:solidFill>
                  <a:srgbClr val="000000"/>
                </a:solidFill>
                <a:latin typeface="Arial (Body)"/>
                <a:ea typeface="ＭＳ Ｐゴシック" charset="-128"/>
              </a:rPr>
              <a:t>in</a:t>
            </a:r>
            <a:endParaRPr lang="en-US" altLang="ja-JP" sz="2400" kern="1200" dirty="0" smtClean="0">
              <a:solidFill>
                <a:srgbClr val="000000"/>
              </a:solidFill>
              <a:latin typeface="Arial (Body)"/>
              <a:ea typeface="ＭＳ Ｐゴシック" charset="-128"/>
            </a:endParaRPr>
          </a:p>
        </p:txBody>
      </p:sp>
      <p:graphicFrame>
        <p:nvGraphicFramePr>
          <p:cNvPr id="6" name="Object 5" descr="2 to the power 60."/>
          <p:cNvGraphicFramePr>
            <a:graphicFrameLocks noChangeAspect="1"/>
          </p:cNvGraphicFramePr>
          <p:nvPr>
            <p:extLst>
              <p:ext uri="{D42A27DB-BD31-4B8C-83A1-F6EECF244321}">
                <p14:modId xmlns:p14="http://schemas.microsoft.com/office/powerpoint/2010/main" val="1815761965"/>
              </p:ext>
            </p:extLst>
          </p:nvPr>
        </p:nvGraphicFramePr>
        <p:xfrm>
          <a:off x="5973748" y="1887617"/>
          <a:ext cx="474634" cy="339955"/>
        </p:xfrm>
        <a:graphic>
          <a:graphicData uri="http://schemas.openxmlformats.org/presentationml/2006/ole">
            <mc:AlternateContent xmlns:mc="http://schemas.openxmlformats.org/markup-compatibility/2006">
              <mc:Choice xmlns:v="urn:schemas-microsoft-com:vml" Requires="v">
                <p:oleObj spid="_x0000_s10606" name="Equation" r:id="rId3" imgW="228600" imgH="190440" progId="Equation.DSMT4">
                  <p:embed/>
                </p:oleObj>
              </mc:Choice>
              <mc:Fallback>
                <p:oleObj name="Equation" r:id="rId3" imgW="228600" imgH="190440" progId="Equation.DSMT4">
                  <p:embed/>
                  <p:pic>
                    <p:nvPicPr>
                      <p:cNvPr id="0" name=""/>
                      <p:cNvPicPr/>
                      <p:nvPr/>
                    </p:nvPicPr>
                    <p:blipFill>
                      <a:blip r:embed="rId4"/>
                      <a:stretch>
                        <a:fillRect/>
                      </a:stretch>
                    </p:blipFill>
                    <p:spPr>
                      <a:xfrm>
                        <a:off x="5973748" y="1887617"/>
                        <a:ext cx="474634" cy="339955"/>
                      </a:xfrm>
                      <a:prstGeom prst="rect">
                        <a:avLst/>
                      </a:prstGeom>
                    </p:spPr>
                  </p:pic>
                </p:oleObj>
              </mc:Fallback>
            </mc:AlternateContent>
          </a:graphicData>
        </a:graphic>
      </p:graphicFrame>
      <p:sp>
        <p:nvSpPr>
          <p:cNvPr id="4" name="Content Placeholder 3"/>
          <p:cNvSpPr>
            <a:spLocks noGrp="1"/>
          </p:cNvSpPr>
          <p:nvPr>
            <p:ph idx="13"/>
          </p:nvPr>
        </p:nvSpPr>
        <p:spPr>
          <a:xfrm>
            <a:off x="473720" y="1816484"/>
            <a:ext cx="8229600" cy="919336"/>
          </a:xfrm>
        </p:spPr>
        <p:txBody>
          <a:bodyPr/>
          <a:lstStyle/>
          <a:p>
            <a:pPr marL="273050" lvl="0" indent="5640388" fontAlgn="base">
              <a:spcAft>
                <a:spcPct val="0"/>
              </a:spcAft>
              <a:buNone/>
            </a:pPr>
            <a:r>
              <a:rPr lang="en-US" altLang="en-US" sz="2400" kern="1200" dirty="0">
                <a:solidFill>
                  <a:srgbClr val="000000"/>
                </a:solidFill>
                <a:latin typeface="Arial (Body)"/>
                <a:ea typeface="ＭＳ Ｐゴシック" charset="-128"/>
              </a:rPr>
              <a:t>combinations to test against our desired time and our time </a:t>
            </a:r>
            <a:r>
              <a:rPr lang="en-US" altLang="en-US" sz="2400" kern="1200" dirty="0" smtClean="0">
                <a:solidFill>
                  <a:srgbClr val="000000"/>
                </a:solidFill>
                <a:latin typeface="Arial (Body)"/>
                <a:ea typeface="ＭＳ Ｐゴシック" charset="-128"/>
              </a:rPr>
              <a:t>check</a:t>
            </a:r>
            <a:endParaRPr lang="en-US" altLang="en-US" sz="2400" kern="1200" dirty="0">
              <a:solidFill>
                <a:srgbClr val="000000"/>
              </a:solidFill>
              <a:latin typeface="Arial (Body)"/>
              <a:ea typeface="ＭＳ Ｐゴシック" charset="-128"/>
            </a:endParaRPr>
          </a:p>
        </p:txBody>
      </p:sp>
      <p:sp>
        <p:nvSpPr>
          <p:cNvPr id="7" name="Content Placeholder 6"/>
          <p:cNvSpPr>
            <a:spLocks noGrp="1"/>
          </p:cNvSpPr>
          <p:nvPr>
            <p:ph idx="14"/>
          </p:nvPr>
        </p:nvSpPr>
        <p:spPr>
          <a:xfrm>
            <a:off x="473720" y="2840488"/>
            <a:ext cx="8213080" cy="1960112"/>
          </a:xfrm>
        </p:spPr>
        <p:txBody>
          <a:bodyPr anchor="ctr"/>
          <a:lstStyle/>
          <a:p>
            <a:pPr marL="255600" lvl="0" indent="-255600"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That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1,152,921,504,606,846,976 combinations.</a:t>
            </a:r>
          </a:p>
          <a:p>
            <a:pPr marL="255600" lvl="0" indent="-255600"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rPr>
              <a:t>Let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imagine that we can test each one in only a single byte (unbelievable, but pretend).</a:t>
            </a:r>
          </a:p>
          <a:p>
            <a:pPr marL="829818" lvl="1" indent="-342900" fontAlgn="base">
              <a:spcAft>
                <a:spcPct val="0"/>
              </a:spcAft>
            </a:pPr>
            <a:r>
              <a:rPr lang="en-US" altLang="en-US" sz="2400" kern="1200" dirty="0">
                <a:solidFill>
                  <a:srgbClr val="000000"/>
                </a:solidFill>
                <a:latin typeface="Arial (Body)"/>
                <a:ea typeface="ＭＳ Ｐゴシック" charset="-128"/>
              </a:rPr>
              <a:t>On a 1.5 G</a:t>
            </a:r>
            <a:r>
              <a:rPr lang="en-US" altLang="en-US" sz="100" kern="1200" dirty="0">
                <a:solidFill>
                  <a:srgbClr val="000000"/>
                </a:solidFill>
                <a:latin typeface="Arial (Body)"/>
                <a:ea typeface="ＭＳ Ｐゴシック" charset="-128"/>
              </a:rPr>
              <a:t>iga</a:t>
            </a:r>
            <a:r>
              <a:rPr lang="en-US" altLang="en-US" sz="2400" kern="1200" dirty="0">
                <a:solidFill>
                  <a:srgbClr val="000000"/>
                </a:solidFill>
                <a:latin typeface="Arial (Body)"/>
                <a:ea typeface="ＭＳ Ｐゴシック" charset="-128"/>
              </a:rPr>
              <a:t>h</a:t>
            </a:r>
            <a:r>
              <a:rPr lang="en-US" altLang="en-US" sz="100" kern="1200" dirty="0">
                <a:solidFill>
                  <a:srgbClr val="000000"/>
                </a:solidFill>
                <a:latin typeface="Arial (Body)"/>
                <a:ea typeface="ＭＳ Ｐゴシック" charset="-128"/>
              </a:rPr>
              <a:t>ert</a:t>
            </a:r>
            <a:r>
              <a:rPr lang="en-US" altLang="en-US" sz="2400" kern="1200" dirty="0">
                <a:solidFill>
                  <a:srgbClr val="000000"/>
                </a:solidFill>
                <a:latin typeface="Arial (Body)"/>
                <a:ea typeface="ＭＳ Ｐゴシック" charset="-128"/>
              </a:rPr>
              <a:t>z laptop, that</a:t>
            </a:r>
            <a:r>
              <a:rPr lang="fr-FR" altLang="ja-JP" sz="2400" kern="1200" dirty="0">
                <a:solidFill>
                  <a:srgbClr val="000000"/>
                </a:solidFill>
                <a:latin typeface="Arial (Body)"/>
                <a:ea typeface="ＭＳ Ｐゴシック" charset="-128"/>
              </a:rPr>
              <a:t>’</a:t>
            </a:r>
            <a:r>
              <a:rPr lang="en-US" altLang="ja-JP" sz="2400" kern="1200" dirty="0">
                <a:solidFill>
                  <a:srgbClr val="000000"/>
                </a:solidFill>
                <a:latin typeface="Arial (Body)"/>
                <a:ea typeface="ＭＳ Ｐゴシック" charset="-128"/>
              </a:rPr>
              <a:t>s 768,614,336 </a:t>
            </a:r>
            <a:r>
              <a:rPr lang="en-US" altLang="ja-JP" sz="2400" kern="1200" dirty="0" smtClean="0">
                <a:solidFill>
                  <a:srgbClr val="000000"/>
                </a:solidFill>
                <a:latin typeface="Arial (Body)"/>
                <a:ea typeface="ＭＳ Ｐゴシック" charset="-128"/>
              </a:rPr>
              <a:t>seconds</a:t>
            </a:r>
            <a:endParaRPr lang="en-US" sz="2400" dirty="0"/>
          </a:p>
        </p:txBody>
      </p:sp>
    </p:spTree>
    <p:extLst>
      <p:ext uri="{BB962C8B-B14F-4D97-AF65-F5344CB8AC3E}">
        <p14:creationId xmlns:p14="http://schemas.microsoft.com/office/powerpoint/2010/main" val="3493427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Spelling It out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523190"/>
          </a:xfrm>
        </p:spPr>
        <p:txBody>
          <a:bodyPr wrap="square" lIns="91425" tIns="91425" rIns="91425" bIns="91425">
            <a:spAutoFit/>
          </a:bodyPr>
          <a:lstStyle/>
          <a:p>
            <a:pPr marL="255600" lvl="0" indent="-255600"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768,614,336 seconds is 12,810,238 </a:t>
            </a:r>
            <a:r>
              <a:rPr lang="en-US" altLang="en-US" sz="2200" kern="1200" dirty="0" smtClean="0">
                <a:solidFill>
                  <a:srgbClr val="000000"/>
                </a:solidFill>
                <a:latin typeface="Arial (Body)"/>
                <a:ea typeface="ＭＳ Ｐゴシック" charset="-128"/>
              </a:rPr>
              <a:t>minutes</a:t>
            </a:r>
            <a:endParaRPr lang="en-US" altLang="en-US" sz="2200" kern="1200" dirty="0">
              <a:solidFill>
                <a:srgbClr val="000000"/>
              </a:solidFill>
              <a:latin typeface="Arial (Body)"/>
              <a:ea typeface="ＭＳ Ｐゴシック" charset="-128"/>
              <a:cs typeface="+mn-cs"/>
            </a:endParaRPr>
          </a:p>
        </p:txBody>
      </p:sp>
      <p:sp>
        <p:nvSpPr>
          <p:cNvPr id="4" name="Content Placeholder 3"/>
          <p:cNvSpPr>
            <a:spLocks noGrp="1"/>
          </p:cNvSpPr>
          <p:nvPr>
            <p:ph idx="13"/>
          </p:nvPr>
        </p:nvSpPr>
        <p:spPr>
          <a:xfrm>
            <a:off x="457200" y="2343880"/>
            <a:ext cx="990119" cy="688080"/>
          </a:xfrm>
        </p:spPr>
        <p:txBody>
          <a:bodyPr/>
          <a:lstStyle/>
          <a:p>
            <a:pPr marL="741600" lvl="1" indent="-284400"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rPr>
              <a:t> </a:t>
            </a:r>
            <a:endParaRPr lang="en-US" altLang="en-US" sz="2200" kern="1200" dirty="0">
              <a:solidFill>
                <a:srgbClr val="000000"/>
              </a:solidFill>
              <a:latin typeface="Arial (Body)"/>
              <a:ea typeface="ＭＳ Ｐゴシック" charset="-128"/>
            </a:endParaRPr>
          </a:p>
        </p:txBody>
      </p:sp>
      <p:graphicFrame>
        <p:nvGraphicFramePr>
          <p:cNvPr id="9" name="Object 8" descr="12, 810, 238 over 60 is 213, 504 hours."/>
          <p:cNvGraphicFramePr>
            <a:graphicFrameLocks noChangeAspect="1"/>
          </p:cNvGraphicFramePr>
          <p:nvPr>
            <p:extLst>
              <p:ext uri="{D42A27DB-BD31-4B8C-83A1-F6EECF244321}">
                <p14:modId xmlns:p14="http://schemas.microsoft.com/office/powerpoint/2010/main" val="3509514151"/>
              </p:ext>
            </p:extLst>
          </p:nvPr>
        </p:nvGraphicFramePr>
        <p:xfrm>
          <a:off x="1270857" y="2284887"/>
          <a:ext cx="2367173" cy="710150"/>
        </p:xfrm>
        <a:graphic>
          <a:graphicData uri="http://schemas.openxmlformats.org/presentationml/2006/ole">
            <mc:AlternateContent xmlns:mc="http://schemas.openxmlformats.org/markup-compatibility/2006">
              <mc:Choice xmlns:v="urn:schemas-microsoft-com:vml" Requires="v">
                <p:oleObj spid="_x0000_s11627" name="Equation" r:id="rId3" imgW="1396800" imgH="419040" progId="Equation.DSMT4">
                  <p:embed/>
                </p:oleObj>
              </mc:Choice>
              <mc:Fallback>
                <p:oleObj name="Equation" r:id="rId3" imgW="1396800" imgH="419040" progId="Equation.DSMT4">
                  <p:embed/>
                  <p:pic>
                    <p:nvPicPr>
                      <p:cNvPr id="0" name=""/>
                      <p:cNvPicPr/>
                      <p:nvPr/>
                    </p:nvPicPr>
                    <p:blipFill>
                      <a:blip r:embed="rId4"/>
                      <a:stretch>
                        <a:fillRect/>
                      </a:stretch>
                    </p:blipFill>
                    <p:spPr>
                      <a:xfrm>
                        <a:off x="1270857" y="2284887"/>
                        <a:ext cx="2367173" cy="710150"/>
                      </a:xfrm>
                      <a:prstGeom prst="rect">
                        <a:avLst/>
                      </a:prstGeom>
                    </p:spPr>
                  </p:pic>
                </p:oleObj>
              </mc:Fallback>
            </mc:AlternateContent>
          </a:graphicData>
        </a:graphic>
      </p:graphicFrame>
      <p:sp>
        <p:nvSpPr>
          <p:cNvPr id="8" name="Content Placeholder 7"/>
          <p:cNvSpPr>
            <a:spLocks noGrp="1"/>
          </p:cNvSpPr>
          <p:nvPr>
            <p:ph idx="15"/>
          </p:nvPr>
        </p:nvSpPr>
        <p:spPr>
          <a:xfrm>
            <a:off x="457200" y="3054654"/>
            <a:ext cx="8229599" cy="971664"/>
          </a:xfrm>
        </p:spPr>
        <p:txBody>
          <a:bodyPr/>
          <a:lstStyle/>
          <a:p>
            <a:pPr marL="741600" lvl="1" indent="-2844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Divided by 24 is 8,896 days</a:t>
            </a:r>
          </a:p>
          <a:p>
            <a:pPr marL="741600" lvl="1" indent="-2844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Which is 24 </a:t>
            </a:r>
            <a:r>
              <a:rPr lang="en-US" altLang="en-US" sz="2200" kern="1200" dirty="0" smtClean="0">
                <a:solidFill>
                  <a:srgbClr val="000000"/>
                </a:solidFill>
                <a:latin typeface="Arial (Body)"/>
                <a:ea typeface="ＭＳ Ｐゴシック" charset="-128"/>
              </a:rPr>
              <a:t>years</a:t>
            </a:r>
            <a:endParaRPr lang="en-US" sz="2200" dirty="0"/>
          </a:p>
        </p:txBody>
      </p:sp>
      <p:sp>
        <p:nvSpPr>
          <p:cNvPr id="5" name="Content Placeholder 4"/>
          <p:cNvSpPr>
            <a:spLocks noGrp="1"/>
          </p:cNvSpPr>
          <p:nvPr>
            <p:ph idx="14"/>
          </p:nvPr>
        </p:nvSpPr>
        <p:spPr>
          <a:xfrm>
            <a:off x="457200" y="4026570"/>
            <a:ext cx="8229599" cy="1989221"/>
          </a:xfrm>
        </p:spPr>
        <p:txBody>
          <a:bodyPr/>
          <a:lstStyle/>
          <a:p>
            <a:pPr marL="255600" lvl="0" indent="-2556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But since </a:t>
            </a:r>
            <a:r>
              <a:rPr lang="en-US" altLang="en-US" sz="2200" kern="1200" dirty="0" smtClean="0">
                <a:solidFill>
                  <a:srgbClr val="000000"/>
                </a:solidFill>
                <a:latin typeface="Arial (Body)"/>
                <a:ea typeface="ＭＳ Ｐゴシック" charset="-128"/>
              </a:rPr>
              <a:t>Moore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Law doubles the processor speed every 18 months, </a:t>
            </a:r>
            <a:r>
              <a:rPr lang="en-US" altLang="ja-JP"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ll </a:t>
            </a:r>
            <a:r>
              <a:rPr lang="en-US" altLang="ja-JP" sz="2200" kern="1200" dirty="0">
                <a:solidFill>
                  <a:srgbClr val="000000"/>
                </a:solidFill>
                <a:latin typeface="Arial (Body)"/>
                <a:ea typeface="ＭＳ Ｐゴシック" charset="-128"/>
              </a:rPr>
              <a:t>be able to cut that down to 12 years next year!</a:t>
            </a:r>
          </a:p>
          <a:p>
            <a:pPr marL="255600" lvl="0" indent="-2556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If we cared about order, too (abc vs. bca vs. cba…) </a:t>
            </a:r>
            <a:r>
              <a:rPr lang="en-US" altLang="en-US" sz="2200" kern="1200" dirty="0" smtClean="0">
                <a:solidFill>
                  <a:srgbClr val="000000"/>
                </a:solidFill>
                <a:latin typeface="Arial (Body)"/>
                <a:ea typeface="ＭＳ Ｐゴシック" charset="-128"/>
              </a:rPr>
              <a:t>we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d </a:t>
            </a:r>
            <a:r>
              <a:rPr lang="en-US" altLang="ja-JP" sz="2200" kern="1200" dirty="0">
                <a:solidFill>
                  <a:srgbClr val="000000"/>
                </a:solidFill>
                <a:latin typeface="Arial (Body)"/>
                <a:ea typeface="ＭＳ Ｐゴシック" charset="-128"/>
              </a:rPr>
              <a:t>have to multiply the number of combinations by 7 followed by 63 zeroes</a:t>
            </a:r>
            <a:r>
              <a:rPr lang="en-US" altLang="ja-JP" sz="2200" kern="1200" dirty="0" smtClean="0">
                <a:solidFill>
                  <a:srgbClr val="000000"/>
                </a:solidFill>
                <a:latin typeface="Arial (Body)"/>
                <a:ea typeface="ＭＳ Ｐゴシック" charset="-128"/>
              </a:rPr>
              <a:t>.</a:t>
            </a:r>
            <a:endParaRPr lang="en-US" sz="2200" dirty="0"/>
          </a:p>
        </p:txBody>
      </p:sp>
    </p:spTree>
    <p:extLst>
      <p:ext uri="{BB962C8B-B14F-4D97-AF65-F5344CB8AC3E}">
        <p14:creationId xmlns:p14="http://schemas.microsoft.com/office/powerpoint/2010/main" val="3073311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a:spcBef>
                <a:spcPct val="0"/>
              </a:spcBef>
              <a:buClrTx/>
              <a:defRPr/>
            </a:pPr>
            <a:r>
              <a:rPr lang="en-US" kern="1200" dirty="0">
                <a:latin typeface="Times New Roman" panose="02020603050405020304" pitchFamily="18" charset="0"/>
                <a:ea typeface="ＭＳ Ｐゴシック" charset="0"/>
                <a:cs typeface="+mj-cs"/>
              </a:rPr>
              <a:t>Optimization </a:t>
            </a:r>
            <a:r>
              <a:rPr lang="en-US" kern="1200" dirty="0" smtClean="0">
                <a:latin typeface="Times New Roman" panose="02020603050405020304" pitchFamily="18" charset="0"/>
                <a:ea typeface="ＭＳ Ｐゴシック" charset="0"/>
                <a:cs typeface="+mj-cs"/>
              </a:rPr>
              <a:t>is </a:t>
            </a:r>
            <a:r>
              <a:rPr lang="en-US" kern="1200" dirty="0">
                <a:latin typeface="Times New Roman" panose="02020603050405020304" pitchFamily="18" charset="0"/>
                <a:ea typeface="ＭＳ Ｐゴシック" charset="0"/>
                <a:cs typeface="+mj-cs"/>
              </a:rPr>
              <a:t>a Very Complex Problem</a:t>
            </a: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Trying to find the optimum combination of a set of things turns out to have so simple algorithm for it.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It </a:t>
            </a:r>
            <a:r>
              <a:rPr lang="en-US" altLang="en-US" sz="2400" b="1" kern="1200" dirty="0">
                <a:solidFill>
                  <a:srgbClr val="000000"/>
                </a:solidFill>
                <a:latin typeface="Arial (Body)"/>
                <a:ea typeface="ＭＳ Ｐゴシック" charset="-128"/>
              </a:rPr>
              <a:t>always</a:t>
            </a:r>
            <a:r>
              <a:rPr lang="en-US" altLang="en-US" sz="2400" kern="1200" dirty="0">
                <a:solidFill>
                  <a:srgbClr val="000000"/>
                </a:solidFill>
                <a:latin typeface="Arial (Body)"/>
                <a:ea typeface="ＭＳ Ｐゴシック" charset="-128"/>
              </a:rPr>
              <a:t> takes a very long time.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Other problems seem like they should be do-able, but </a:t>
            </a:r>
            <a:r>
              <a:rPr lang="en-US" altLang="en-US" sz="2400" kern="1200" dirty="0" smtClean="0">
                <a:solidFill>
                  <a:srgbClr val="000000"/>
                </a:solidFill>
                <a:latin typeface="Arial (Body)"/>
                <a:ea typeface="ＭＳ Ｐゴシック" charset="-128"/>
              </a:rPr>
              <a:t>aren</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1675825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Challenge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What is the Big-Oh of multiplying multi-digit numbers?</a:t>
            </a:r>
          </a:p>
        </p:txBody>
      </p:sp>
    </p:spTree>
    <p:extLst>
      <p:ext uri="{BB962C8B-B14F-4D97-AF65-F5344CB8AC3E}">
        <p14:creationId xmlns:p14="http://schemas.microsoft.com/office/powerpoint/2010/main" val="30370658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The Traveling Salesman Problem</a:t>
            </a:r>
            <a:endParaRPr lang="en-US" kern="120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457200" y="1600200"/>
            <a:ext cx="8366760" cy="3600955"/>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Imagine that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a sales person, and </a:t>
            </a:r>
            <a:r>
              <a:rPr lang="en-US" altLang="ja-JP"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re </a:t>
            </a:r>
            <a:r>
              <a:rPr lang="en-US" altLang="ja-JP" sz="2400" kern="1200" dirty="0">
                <a:solidFill>
                  <a:srgbClr val="000000"/>
                </a:solidFill>
                <a:latin typeface="Arial (Body)"/>
                <a:ea typeface="ＭＳ Ｐゴシック" charset="-128"/>
              </a:rPr>
              <a:t>responsible for a bunch of different clients.</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Let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say 30—half the size of our optimization problem.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To be efficient, you want to find the shortest path that will let you visit each client exactly once, and not more than once.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Being a smart graduate of this class, you decide to write a program to do it.</a:t>
            </a:r>
          </a:p>
        </p:txBody>
      </p:sp>
    </p:spTree>
    <p:extLst>
      <p:ext uri="{BB962C8B-B14F-4D97-AF65-F5344CB8AC3E}">
        <p14:creationId xmlns:p14="http://schemas.microsoft.com/office/powerpoint/2010/main" val="42948818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442960" cy="1231076"/>
          </a:xfrm>
        </p:spPr>
        <p:txBody>
          <a:bodyPr wrap="square"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 Traveling Salesman Problem Currently Can’t be Solved</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600200"/>
            <a:ext cx="8229600" cy="8617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200" kern="1200" dirty="0">
                <a:solidFill>
                  <a:srgbClr val="000000"/>
                </a:solidFill>
                <a:latin typeface="Arial (Body)"/>
                <a:ea typeface="ＭＳ Ｐゴシック" charset="-128"/>
              </a:rPr>
              <a:t>The best known algorithm that gives an optimal solution for the Traveling Salesman Problem </a:t>
            </a:r>
            <a:r>
              <a:rPr lang="en-US" altLang="en-US" sz="2200" kern="1200" dirty="0" smtClean="0">
                <a:solidFill>
                  <a:srgbClr val="000000"/>
                </a:solidFill>
                <a:latin typeface="Arial (Body)"/>
                <a:ea typeface="ＭＳ Ｐゴシック" charset="-128"/>
              </a:rPr>
              <a:t>is</a:t>
            </a:r>
          </a:p>
        </p:txBody>
      </p:sp>
      <p:graphicFrame>
        <p:nvGraphicFramePr>
          <p:cNvPr id="7" name="Object 6" descr="O of n exclamation point. Left parenthesis That's factorial right parenthesis."/>
          <p:cNvGraphicFramePr>
            <a:graphicFrameLocks noChangeAspect="1"/>
          </p:cNvGraphicFramePr>
          <p:nvPr>
            <p:extLst>
              <p:ext uri="{D42A27DB-BD31-4B8C-83A1-F6EECF244321}">
                <p14:modId xmlns:p14="http://schemas.microsoft.com/office/powerpoint/2010/main" val="1936083766"/>
              </p:ext>
            </p:extLst>
          </p:nvPr>
        </p:nvGraphicFramePr>
        <p:xfrm>
          <a:off x="4726418" y="2038326"/>
          <a:ext cx="2495324" cy="409069"/>
        </p:xfrm>
        <a:graphic>
          <a:graphicData uri="http://schemas.openxmlformats.org/presentationml/2006/ole">
            <mc:AlternateContent xmlns:mc="http://schemas.openxmlformats.org/markup-compatibility/2006">
              <mc:Choice xmlns:v="urn:schemas-microsoft-com:vml" Requires="v">
                <p:oleObj spid="_x0000_s16494" name="Equation" r:id="rId3" imgW="1549080" imgH="253800" progId="Equation.DSMT4">
                  <p:embed/>
                </p:oleObj>
              </mc:Choice>
              <mc:Fallback>
                <p:oleObj name="Equation" r:id="rId3" imgW="1549080" imgH="253800" progId="Equation.DSMT4">
                  <p:embed/>
                  <p:pic>
                    <p:nvPicPr>
                      <p:cNvPr id="0" name=""/>
                      <p:cNvPicPr/>
                      <p:nvPr/>
                    </p:nvPicPr>
                    <p:blipFill>
                      <a:blip r:embed="rId4"/>
                      <a:stretch>
                        <a:fillRect/>
                      </a:stretch>
                    </p:blipFill>
                    <p:spPr>
                      <a:xfrm>
                        <a:off x="4726418" y="2038326"/>
                        <a:ext cx="2495324" cy="409069"/>
                      </a:xfrm>
                      <a:prstGeom prst="rect">
                        <a:avLst/>
                      </a:prstGeom>
                    </p:spPr>
                  </p:pic>
                </p:oleObj>
              </mc:Fallback>
            </mc:AlternateContent>
          </a:graphicData>
        </a:graphic>
      </p:graphicFrame>
      <p:sp>
        <p:nvSpPr>
          <p:cNvPr id="5" name="Content Placeholder 4"/>
          <p:cNvSpPr>
            <a:spLocks noGrp="1"/>
          </p:cNvSpPr>
          <p:nvPr>
            <p:ph idx="14"/>
          </p:nvPr>
        </p:nvSpPr>
        <p:spPr>
          <a:xfrm>
            <a:off x="457200" y="2524920"/>
            <a:ext cx="8246120" cy="1528920"/>
          </a:xfrm>
        </p:spPr>
        <p:txBody>
          <a:bodyPr anchor="ctr"/>
          <a:lstStyle/>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There are algorithms that are better that give close-to but not-guaranteed-best paths</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For 30 cities, the number of steps to be executed is 265,252,859,812,191,058,636,308,480,000,000</a:t>
            </a:r>
            <a:endParaRPr lang="en-US" sz="2200" dirty="0"/>
          </a:p>
        </p:txBody>
      </p:sp>
      <p:graphicFrame>
        <p:nvGraphicFramePr>
          <p:cNvPr id="8" name="Object 7" descr="left parenthesis 30 exclamation point right parenthesis."/>
          <p:cNvGraphicFramePr>
            <a:graphicFrameLocks noChangeAspect="1"/>
          </p:cNvGraphicFramePr>
          <p:nvPr>
            <p:extLst>
              <p:ext uri="{D42A27DB-BD31-4B8C-83A1-F6EECF244321}">
                <p14:modId xmlns:p14="http://schemas.microsoft.com/office/powerpoint/2010/main" val="2541813442"/>
              </p:ext>
            </p:extLst>
          </p:nvPr>
        </p:nvGraphicFramePr>
        <p:xfrm>
          <a:off x="6729065" y="3725839"/>
          <a:ext cx="593151" cy="409069"/>
        </p:xfrm>
        <a:graphic>
          <a:graphicData uri="http://schemas.openxmlformats.org/presentationml/2006/ole">
            <mc:AlternateContent xmlns:mc="http://schemas.openxmlformats.org/markup-compatibility/2006">
              <mc:Choice xmlns:v="urn:schemas-microsoft-com:vml" Requires="v">
                <p:oleObj spid="_x0000_s16495" name="Equation" r:id="rId5" imgW="368280" imgH="253800" progId="Equation.DSMT4">
                  <p:embed/>
                </p:oleObj>
              </mc:Choice>
              <mc:Fallback>
                <p:oleObj name="Equation" r:id="rId5" imgW="368280" imgH="253800" progId="Equation.DSMT4">
                  <p:embed/>
                  <p:pic>
                    <p:nvPicPr>
                      <p:cNvPr id="0" name=""/>
                      <p:cNvPicPr/>
                      <p:nvPr/>
                    </p:nvPicPr>
                    <p:blipFill>
                      <a:blip r:embed="rId6"/>
                      <a:stretch>
                        <a:fillRect/>
                      </a:stretch>
                    </p:blipFill>
                    <p:spPr>
                      <a:xfrm>
                        <a:off x="6729065" y="3725839"/>
                        <a:ext cx="593151" cy="409069"/>
                      </a:xfrm>
                      <a:prstGeom prst="rect">
                        <a:avLst/>
                      </a:prstGeom>
                    </p:spPr>
                  </p:pic>
                </p:oleObj>
              </mc:Fallback>
            </mc:AlternateContent>
          </a:graphicData>
        </a:graphic>
      </p:graphicFrame>
      <p:sp>
        <p:nvSpPr>
          <p:cNvPr id="6" name="Content Placeholder 5"/>
          <p:cNvSpPr>
            <a:spLocks noGrp="1"/>
          </p:cNvSpPr>
          <p:nvPr>
            <p:ph idx="15"/>
          </p:nvPr>
        </p:nvSpPr>
        <p:spPr>
          <a:xfrm>
            <a:off x="457200" y="4191240"/>
            <a:ext cx="8246120" cy="1356120"/>
          </a:xfrm>
        </p:spPr>
        <p:txBody>
          <a:bodyPr anchor="ct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The Traveling Salesman Problem is real.</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For example, several manufacturing problems actually become this problem, e.g. moving a robot on a factory floor to process things in an optimal order</a:t>
            </a:r>
            <a:r>
              <a:rPr lang="en-US" altLang="en-US" sz="2200" kern="1200" dirty="0" smtClean="0">
                <a:solidFill>
                  <a:srgbClr val="000000"/>
                </a:solidFill>
                <a:latin typeface="Arial (Body)"/>
                <a:ea typeface="ＭＳ Ｐゴシック" charset="-128"/>
              </a:rPr>
              <a:t>.</a:t>
            </a:r>
            <a:endParaRPr lang="en-US" altLang="en-US" sz="22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42489602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Machine Language Trips the Right Switches</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5547360" cy="422420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The computer </a:t>
            </a:r>
            <a:r>
              <a:rPr lang="en-US" altLang="en-US" sz="2000" kern="1200" dirty="0" smtClean="0">
                <a:solidFill>
                  <a:srgbClr val="000000"/>
                </a:solidFill>
                <a:latin typeface="Arial (Body)"/>
                <a:ea typeface="ＭＳ Ｐゴシック" charset="-128"/>
              </a:rPr>
              <a:t>doesn</a:t>
            </a:r>
            <a:r>
              <a:rPr lang="fr-FR" altLang="ja-JP" sz="2000" kern="1200" dirty="0" smtClean="0">
                <a:solidFill>
                  <a:srgbClr val="000000"/>
                </a:solidFill>
                <a:latin typeface="Arial (Body)"/>
                <a:ea typeface="ＭＳ Ｐゴシック" charset="-128"/>
              </a:rPr>
              <a:t>’</a:t>
            </a:r>
            <a:r>
              <a:rPr lang="en-US" altLang="ja-JP" sz="2000" kern="1200" dirty="0" smtClean="0">
                <a:solidFill>
                  <a:srgbClr val="000000"/>
                </a:solidFill>
                <a:latin typeface="Arial (Body)"/>
                <a:ea typeface="ＭＳ Ｐゴシック" charset="-128"/>
              </a:rPr>
              <a:t>t </a:t>
            </a:r>
            <a:r>
              <a:rPr lang="en-US" altLang="ja-JP" sz="2000" kern="1200" dirty="0">
                <a:solidFill>
                  <a:srgbClr val="000000"/>
                </a:solidFill>
                <a:latin typeface="Arial (Body)"/>
                <a:ea typeface="ＭＳ Ｐゴシック" charset="-128"/>
              </a:rPr>
              <a:t>really </a:t>
            </a:r>
            <a:r>
              <a:rPr lang="en-US" altLang="ja-JP" sz="2000" b="1" kern="1200" dirty="0">
                <a:solidFill>
                  <a:srgbClr val="000000"/>
                </a:solidFill>
                <a:latin typeface="Arial (Body)"/>
                <a:ea typeface="ＭＳ Ｐゴシック" charset="-128"/>
              </a:rPr>
              <a:t>understand </a:t>
            </a:r>
            <a:r>
              <a:rPr lang="en-US" altLang="ja-JP" sz="2000" kern="1200" dirty="0">
                <a:solidFill>
                  <a:srgbClr val="000000"/>
                </a:solidFill>
                <a:latin typeface="Arial (Body)"/>
                <a:ea typeface="ＭＳ Ｐゴシック" charset="-128"/>
              </a:rPr>
              <a:t>machine language.</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The computer is just a machine, with lots of switches that make data flow this way or that way.</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Machine language is just a bunch of switch settings that cause the computer to do a bunch of other switch settings.</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We </a:t>
            </a:r>
            <a:r>
              <a:rPr lang="en-US" altLang="en-US" sz="2000" b="1" kern="1200" dirty="0">
                <a:solidFill>
                  <a:srgbClr val="000000"/>
                </a:solidFill>
                <a:latin typeface="Arial (Body)"/>
                <a:ea typeface="ＭＳ Ｐゴシック" charset="-128"/>
              </a:rPr>
              <a:t>interpret</a:t>
            </a:r>
            <a:r>
              <a:rPr lang="en-US" altLang="en-US" sz="2000" kern="1200" dirty="0">
                <a:solidFill>
                  <a:srgbClr val="000000"/>
                </a:solidFill>
                <a:latin typeface="Arial (Body)"/>
                <a:ea typeface="ＭＳ Ｐゴシック" charset="-128"/>
              </a:rPr>
              <a:t> those switchings to be addition, subtraction, loading, and storing.</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In the end, </a:t>
            </a:r>
            <a:r>
              <a:rPr lang="en-US" altLang="en-US" sz="2000" kern="1200" dirty="0" smtClean="0">
                <a:solidFill>
                  <a:srgbClr val="000000"/>
                </a:solidFill>
                <a:latin typeface="Arial (Body)"/>
                <a:ea typeface="ＭＳ Ｐゴシック" charset="-128"/>
                <a:cs typeface="+mn-cs"/>
              </a:rPr>
              <a:t>it</a:t>
            </a:r>
            <a:r>
              <a:rPr lang="fr-FR" altLang="ja-JP" sz="2000" kern="1200" dirty="0" smtClean="0">
                <a:solidFill>
                  <a:srgbClr val="000000"/>
                </a:solidFill>
                <a:latin typeface="Arial (Body)"/>
                <a:ea typeface="ＭＳ Ｐゴシック" charset="-128"/>
                <a:cs typeface="+mn-cs"/>
              </a:rPr>
              <a:t>’</a:t>
            </a:r>
            <a:r>
              <a:rPr lang="en-US" altLang="ja-JP" sz="2000" kern="1200" dirty="0" smtClean="0">
                <a:solidFill>
                  <a:srgbClr val="000000"/>
                </a:solidFill>
                <a:latin typeface="Arial (Body)"/>
                <a:ea typeface="ＭＳ Ｐゴシック" charset="-128"/>
                <a:cs typeface="+mn-cs"/>
              </a:rPr>
              <a:t>s </a:t>
            </a:r>
            <a:r>
              <a:rPr lang="en-US" altLang="ja-JP" sz="2000" kern="1200" dirty="0">
                <a:solidFill>
                  <a:srgbClr val="000000"/>
                </a:solidFill>
                <a:latin typeface="Arial (Body)"/>
                <a:ea typeface="ＭＳ Ｐゴシック" charset="-128"/>
                <a:cs typeface="+mn-cs"/>
              </a:rPr>
              <a:t>all about encoding.</a:t>
            </a:r>
            <a:endParaRPr lang="en-US" altLang="en-US" sz="2000" kern="1200" dirty="0">
              <a:solidFill>
                <a:srgbClr val="000000"/>
              </a:solidFill>
              <a:latin typeface="Arial (Body)"/>
              <a:ea typeface="ＭＳ Ｐゴシック" charset="-128"/>
              <a:cs typeface="+mn-cs"/>
            </a:endParaRPr>
          </a:p>
        </p:txBody>
      </p:sp>
      <p:pic>
        <p:nvPicPr>
          <p:cNvPr id="4" name="Picture 3" descr="Photo of 8 switches in on position representing a byte of inform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370" y="1600200"/>
            <a:ext cx="2486346" cy="4376791"/>
          </a:xfrm>
          <a:prstGeom prst="rect">
            <a:avLst/>
          </a:prstGeom>
        </p:spPr>
      </p:pic>
    </p:spTree>
    <p:extLst>
      <p:ext uri="{BB962C8B-B14F-4D97-AF65-F5344CB8AC3E}">
        <p14:creationId xmlns:p14="http://schemas.microsoft.com/office/powerpoint/2010/main" val="735626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How Fast Big-Oh Functions Change </a:t>
            </a:r>
            <a:r>
              <a:rPr lang="en-US" sz="2000" b="0" kern="1200" dirty="0" smtClean="0">
                <a:latin typeface="Times New Roman" panose="02020603050405020304" pitchFamily="18" charset="0"/>
                <a:ea typeface="+mj-ea"/>
                <a:cs typeface="+mj-cs"/>
              </a:rPr>
              <a:t>(1 of 2)</a:t>
            </a:r>
            <a:endParaRPr lang="en-US" sz="2000" b="0" kern="1200" dirty="0">
              <a:latin typeface="Times New Roman" panose="02020603050405020304" pitchFamily="18" charset="0"/>
              <a:ea typeface="+mj-ea"/>
              <a:cs typeface="+mj-cs"/>
            </a:endParaRPr>
          </a:p>
        </p:txBody>
      </p:sp>
      <p:pic>
        <p:nvPicPr>
          <p:cNvPr id="4" name="Picture 3" descr="A graph describes few 0 curves, on a linear scale. The graph contains three curves. The curves correspond to linear, squared, n times log of n. Linear: starting point (0, 0), ending point (0, 80); Squared: starting point (0, 0), ending point (80, 5500); n times log of n: starting point (0, 0), ending point (73, 250). All the values of x and y are approxim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7413" y="1697038"/>
            <a:ext cx="736917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80290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defRPr/>
            </a:pPr>
            <a:r>
              <a:rPr lang="en-US" kern="1200" dirty="0" smtClean="0">
                <a:latin typeface="Times New Roman" panose="02020603050405020304" pitchFamily="18" charset="0"/>
                <a:ea typeface="+mj-ea"/>
                <a:cs typeface="+mj-cs"/>
              </a:rPr>
              <a:t>How Fast Big-Oh Functions Change </a:t>
            </a:r>
            <a:r>
              <a:rPr lang="en-US" sz="2000" b="0" kern="1200" dirty="0" smtClean="0">
                <a:latin typeface="Times New Roman" panose="02020603050405020304" pitchFamily="18" charset="0"/>
                <a:ea typeface="+mj-ea"/>
                <a:cs typeface="+mj-cs"/>
              </a:rPr>
              <a:t>(2 of 2)</a:t>
            </a:r>
            <a:endParaRPr lang="en-US" sz="2000" b="0" kern="1200" dirty="0">
              <a:latin typeface="Times New Roman" panose="02020603050405020304" pitchFamily="18" charset="0"/>
              <a:ea typeface="+mj-ea"/>
              <a:cs typeface="+mj-cs"/>
            </a:endParaRPr>
          </a:p>
        </p:txBody>
      </p:sp>
      <p:pic>
        <p:nvPicPr>
          <p:cNvPr id="4" name="Picture 2" descr="A graph describes the various O curves, on a log scale. The graph contains five upward sloping curves. The curves correspond to n factorial, 2 to the power n, n times log of n, squared and linear. Linear: starting point (1,1), ending point (10, 10); Squared: starting point (1,3), ending point (10, 100); n times log of n: starting point (1,3), ending point (10, 110); 2 to the power n: starting point (1,6), ending point (10, 1100); n factorial: starting point (1,7), ending point (10, between 1000000 and 10000000). All the values of the X and Y coordinates are approxim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8056" y="1669382"/>
            <a:ext cx="7227888" cy="434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0823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Class P, Intractable, and Class N</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P</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idx="1"/>
          </p:nvPr>
        </p:nvSpPr>
        <p:spPr>
          <a:xfrm>
            <a:off x="457200" y="1430923"/>
            <a:ext cx="8229600" cy="861744"/>
          </a:xfrm>
        </p:spPr>
        <p:txBody>
          <a:bodyPr wrap="square" lIns="91425" tIns="91425" rIns="91425" bIns="91425" anchor="ctr">
            <a:spAutoFit/>
          </a:bodyPr>
          <a:lstStyle/>
          <a:p>
            <a:pPr marL="255600" indent="-255600" fontAlgn="base">
              <a:spcAft>
                <a:spcPct val="0"/>
              </a:spcAft>
              <a:buFont typeface="Arial" panose="020B0604020202020204" pitchFamily="34" charset="0"/>
              <a:buChar char="•"/>
              <a:tabLst>
                <a:tab pos="352425" algn="l"/>
              </a:tabLst>
            </a:pPr>
            <a:r>
              <a:rPr lang="en-US" altLang="en-US" sz="2200" kern="1200" dirty="0">
                <a:solidFill>
                  <a:srgbClr val="000000"/>
                </a:solidFill>
                <a:latin typeface="Arial (Body)"/>
                <a:ea typeface="ＭＳ Ｐゴシック" charset="-128"/>
              </a:rPr>
              <a:t>Many problems (like sorting) can be solved with an order of complexity </a:t>
            </a:r>
            <a:r>
              <a:rPr lang="en-US" altLang="en-US" sz="2200" kern="1200" dirty="0" smtClean="0">
                <a:solidFill>
                  <a:srgbClr val="000000"/>
                </a:solidFill>
                <a:latin typeface="Arial (Body)"/>
                <a:ea typeface="ＭＳ Ｐゴシック" charset="-128"/>
              </a:rPr>
              <a:t>that</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a polynomial, </a:t>
            </a:r>
            <a:r>
              <a:rPr lang="en-US" altLang="ja-JP" sz="2200" kern="1200" dirty="0" smtClean="0">
                <a:solidFill>
                  <a:srgbClr val="000000"/>
                </a:solidFill>
                <a:latin typeface="Arial (Body)"/>
                <a:ea typeface="ＭＳ Ｐゴシック" charset="-128"/>
              </a:rPr>
              <a:t>like</a:t>
            </a:r>
            <a:endParaRPr lang="en-US" sz="2200" dirty="0"/>
          </a:p>
        </p:txBody>
      </p:sp>
      <p:graphicFrame>
        <p:nvGraphicFramePr>
          <p:cNvPr id="7" name="Object 6" descr="O left parenthesis n to the power 2 right parenthesis."/>
          <p:cNvGraphicFramePr>
            <a:graphicFrameLocks noChangeAspect="1"/>
          </p:cNvGraphicFramePr>
          <p:nvPr>
            <p:extLst>
              <p:ext uri="{D42A27DB-BD31-4B8C-83A1-F6EECF244321}">
                <p14:modId xmlns:p14="http://schemas.microsoft.com/office/powerpoint/2010/main" val="1778721388"/>
              </p:ext>
            </p:extLst>
          </p:nvPr>
        </p:nvGraphicFramePr>
        <p:xfrm>
          <a:off x="5155300" y="1880117"/>
          <a:ext cx="671805" cy="366440"/>
        </p:xfrm>
        <a:graphic>
          <a:graphicData uri="http://schemas.openxmlformats.org/presentationml/2006/ole">
            <mc:AlternateContent xmlns:mc="http://schemas.openxmlformats.org/markup-compatibility/2006">
              <mc:Choice xmlns:v="urn:schemas-microsoft-com:vml" Requires="v">
                <p:oleObj spid="_x0000_s12640" name="Equation" r:id="rId4" imgW="419040" imgH="228600" progId="Equation.DSMT4">
                  <p:embed/>
                </p:oleObj>
              </mc:Choice>
              <mc:Fallback>
                <p:oleObj name="Equation" r:id="rId4" imgW="419040" imgH="228600" progId="Equation.DSMT4">
                  <p:embed/>
                  <p:pic>
                    <p:nvPicPr>
                      <p:cNvPr id="0" name=""/>
                      <p:cNvPicPr/>
                      <p:nvPr/>
                    </p:nvPicPr>
                    <p:blipFill>
                      <a:blip r:embed="rId5"/>
                      <a:stretch>
                        <a:fillRect/>
                      </a:stretch>
                    </p:blipFill>
                    <p:spPr>
                      <a:xfrm>
                        <a:off x="5155300" y="1880117"/>
                        <a:ext cx="671805" cy="366440"/>
                      </a:xfrm>
                      <a:prstGeom prst="rect">
                        <a:avLst/>
                      </a:prstGeom>
                    </p:spPr>
                  </p:pic>
                </p:oleObj>
              </mc:Fallback>
            </mc:AlternateContent>
          </a:graphicData>
        </a:graphic>
      </p:graphicFrame>
      <p:sp>
        <p:nvSpPr>
          <p:cNvPr id="5" name="Content Placeholder 4"/>
          <p:cNvSpPr>
            <a:spLocks noGrp="1"/>
          </p:cNvSpPr>
          <p:nvPr>
            <p:ph idx="13"/>
          </p:nvPr>
        </p:nvSpPr>
        <p:spPr>
          <a:xfrm>
            <a:off x="457200" y="2404695"/>
            <a:ext cx="8229600" cy="3767505"/>
          </a:xfrm>
        </p:spPr>
        <p:txBody>
          <a:bodyPr anchor="ctr"/>
          <a:lstStyle/>
          <a:p>
            <a:pPr marL="741553" lvl="1" indent="-284353" fontAlgn="base">
              <a:spcAft>
                <a:spcPct val="0"/>
              </a:spcAft>
              <a:buFont typeface="Arial" panose="020B0604020202020204" pitchFamily="34" charset="0"/>
              <a:buChar char="–"/>
            </a:pPr>
            <a:r>
              <a:rPr lang="en-US" altLang="en-US" sz="2200" kern="1200" dirty="0" smtClean="0">
                <a:solidFill>
                  <a:srgbClr val="000000"/>
                </a:solidFill>
                <a:latin typeface="Arial (Body)"/>
                <a:ea typeface="ＭＳ Ｐゴシック" charset="-128"/>
              </a:rPr>
              <a:t>We </a:t>
            </a:r>
            <a:r>
              <a:rPr lang="en-US" altLang="en-US" sz="2200" kern="1200" dirty="0">
                <a:solidFill>
                  <a:srgbClr val="000000"/>
                </a:solidFill>
                <a:latin typeface="Arial (Body)"/>
                <a:ea typeface="ＭＳ Ｐゴシック" charset="-128"/>
              </a:rPr>
              <a:t>call that Class P problems.</a:t>
            </a:r>
          </a:p>
          <a:p>
            <a:pPr marL="255600" lvl="0" indent="-2556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Other problems, like optimization, have known solutions but are so hard and big that we know that we just </a:t>
            </a:r>
            <a:r>
              <a:rPr lang="en-US" altLang="en-US" sz="2200" kern="1200" dirty="0" smtClean="0">
                <a:solidFill>
                  <a:srgbClr val="000000"/>
                </a:solidFill>
                <a:latin typeface="Arial (Body)"/>
                <a:ea typeface="ＭＳ Ｐゴシック" charset="-128"/>
              </a:rPr>
              <a:t>can</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t </a:t>
            </a:r>
            <a:r>
              <a:rPr lang="en-US" altLang="ja-JP" sz="2200" kern="1200" dirty="0">
                <a:solidFill>
                  <a:srgbClr val="000000"/>
                </a:solidFill>
                <a:latin typeface="Arial (Body)"/>
                <a:ea typeface="ＭＳ Ｐゴシック" charset="-128"/>
              </a:rPr>
              <a:t>solve them a reasonable amount of time for even reasonable amounts of data.</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We call these </a:t>
            </a:r>
            <a:r>
              <a:rPr lang="en-US" altLang="en-US" sz="2200" b="1" kern="1200" dirty="0">
                <a:solidFill>
                  <a:srgbClr val="000000"/>
                </a:solidFill>
                <a:latin typeface="Arial (Body)"/>
                <a:ea typeface="ＭＳ Ｐゴシック" charset="-128"/>
              </a:rPr>
              <a:t>intractable</a:t>
            </a:r>
          </a:p>
          <a:p>
            <a:pPr marL="255600" lvl="0" indent="-255600"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Still other problems, like Traveling Salesman Problem </a:t>
            </a:r>
            <a:r>
              <a:rPr lang="en-US" altLang="en-US" sz="2200" b="1" kern="1200" dirty="0">
                <a:solidFill>
                  <a:srgbClr val="000000"/>
                </a:solidFill>
                <a:latin typeface="Arial (Body)"/>
                <a:ea typeface="ＭＳ Ｐゴシック" charset="-128"/>
              </a:rPr>
              <a:t>seem </a:t>
            </a:r>
            <a:r>
              <a:rPr lang="en-US" altLang="en-US" sz="2200" kern="1200" dirty="0">
                <a:solidFill>
                  <a:srgbClr val="000000"/>
                </a:solidFill>
                <a:latin typeface="Arial (Body)"/>
                <a:ea typeface="ＭＳ Ｐゴシック" charset="-128"/>
              </a:rPr>
              <a:t>intractable, but maybe </a:t>
            </a:r>
            <a:r>
              <a:rPr lang="en-US" altLang="en-US" sz="2200" kern="1200" dirty="0" smtClean="0">
                <a:solidFill>
                  <a:srgbClr val="000000"/>
                </a:solidFill>
                <a:latin typeface="Arial (Body)"/>
                <a:ea typeface="ＭＳ Ｐゴシック" charset="-128"/>
              </a:rPr>
              <a:t>there</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s </a:t>
            </a:r>
            <a:r>
              <a:rPr lang="en-US" altLang="ja-JP" sz="2200" kern="1200" dirty="0">
                <a:solidFill>
                  <a:srgbClr val="000000"/>
                </a:solidFill>
                <a:latin typeface="Arial (Body)"/>
                <a:ea typeface="ＭＳ Ｐゴシック" charset="-128"/>
              </a:rPr>
              <a:t>a solution in Class P that we just </a:t>
            </a:r>
            <a:r>
              <a:rPr lang="en-US" altLang="ja-JP" sz="2200" kern="1200" dirty="0" smtClean="0">
                <a:solidFill>
                  <a:srgbClr val="000000"/>
                </a:solidFill>
                <a:latin typeface="Arial (Body)"/>
                <a:ea typeface="ＭＳ Ｐゴシック" charset="-128"/>
              </a:rPr>
              <a:t>haven</a:t>
            </a:r>
            <a:r>
              <a:rPr lang="fr-FR" altLang="ja-JP" sz="2200" kern="1200" dirty="0" smtClean="0">
                <a:solidFill>
                  <a:srgbClr val="000000"/>
                </a:solidFill>
                <a:latin typeface="Arial (Body)"/>
                <a:ea typeface="ＭＳ Ｐゴシック" charset="-128"/>
              </a:rPr>
              <a:t>’</a:t>
            </a:r>
            <a:r>
              <a:rPr lang="en-US" altLang="ja-JP" sz="2200" kern="1200" dirty="0" smtClean="0">
                <a:solidFill>
                  <a:srgbClr val="000000"/>
                </a:solidFill>
                <a:latin typeface="Arial (Body)"/>
                <a:ea typeface="ＭＳ Ｐゴシック" charset="-128"/>
              </a:rPr>
              <a:t>t </a:t>
            </a:r>
            <a:r>
              <a:rPr lang="en-US" altLang="ja-JP" sz="2200" kern="1200" dirty="0">
                <a:solidFill>
                  <a:srgbClr val="000000"/>
                </a:solidFill>
                <a:latin typeface="Arial (Body)"/>
                <a:ea typeface="ＭＳ Ｐゴシック" charset="-128"/>
              </a:rPr>
              <a:t>found yet.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We call these class </a:t>
            </a:r>
            <a:r>
              <a:rPr lang="en-US" altLang="en-US" sz="2200" kern="1200" dirty="0" smtClean="0">
                <a:solidFill>
                  <a:srgbClr val="000000"/>
                </a:solidFill>
                <a:latin typeface="Arial (Body)"/>
                <a:ea typeface="ＭＳ Ｐゴシック" charset="-128"/>
              </a:rPr>
              <a:t>N</a:t>
            </a:r>
            <a:r>
              <a:rPr lang="en-US" altLang="en-US" sz="100" kern="1200" dirty="0" smtClean="0">
                <a:solidFill>
                  <a:srgbClr val="000000"/>
                </a:solidFill>
                <a:latin typeface="Arial (Body)"/>
                <a:ea typeface="ＭＳ Ｐゴシック" charset="-128"/>
              </a:rPr>
              <a:t> </a:t>
            </a:r>
            <a:r>
              <a:rPr lang="en-US" altLang="en-US" sz="2200" kern="1200" dirty="0" smtClean="0">
                <a:solidFill>
                  <a:srgbClr val="000000"/>
                </a:solidFill>
                <a:latin typeface="Arial (Body)"/>
                <a:ea typeface="ＭＳ Ｐゴシック" charset="-128"/>
              </a:rPr>
              <a:t>P</a:t>
            </a:r>
            <a:endParaRPr lang="en-US" sz="2200" dirty="0"/>
          </a:p>
        </p:txBody>
      </p:sp>
    </p:spTree>
    <p:extLst>
      <p:ext uri="{BB962C8B-B14F-4D97-AF65-F5344CB8AC3E}">
        <p14:creationId xmlns:p14="http://schemas.microsoft.com/office/powerpoint/2010/main" val="641000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Then There are Impossible Problems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There are some problems that are provably impossible.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We know that no algorithm can ever be written to solve this problem.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The most famous of these is the </a:t>
            </a:r>
            <a:r>
              <a:rPr lang="en-US" altLang="en-US" sz="2400" b="1" kern="1200" dirty="0">
                <a:solidFill>
                  <a:srgbClr val="000000"/>
                </a:solidFill>
                <a:latin typeface="Arial (Body)"/>
                <a:ea typeface="ＭＳ Ｐゴシック" charset="-128"/>
              </a:rPr>
              <a:t>Halting Problem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Which is, essentially, to write a program to completely understand and debug another program.</a:t>
            </a:r>
          </a:p>
        </p:txBody>
      </p:sp>
    </p:spTree>
    <p:extLst>
      <p:ext uri="{BB962C8B-B14F-4D97-AF65-F5344CB8AC3E}">
        <p14:creationId xmlns:p14="http://schemas.microsoft.com/office/powerpoint/2010/main" val="6438650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 Halting Problem</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96514" cy="404723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ve </a:t>
            </a:r>
            <a:r>
              <a:rPr lang="en-US" altLang="ja-JP" sz="2400" kern="1200" dirty="0">
                <a:solidFill>
                  <a:srgbClr val="000000"/>
                </a:solidFill>
                <a:latin typeface="Arial (Body)"/>
                <a:ea typeface="ＭＳ Ｐゴシック" charset="-128"/>
              </a:rPr>
              <a:t>written programs that can read another program and even write a new program.</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Can we write a program that will input another program (say, from a file) and tell us if the program will ever stop or not?</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Think about </a:t>
            </a:r>
            <a:r>
              <a:rPr lang="en-US" altLang="en-US" sz="2400" b="1" kern="1200" dirty="0">
                <a:solidFill>
                  <a:srgbClr val="000000"/>
                </a:solidFill>
                <a:latin typeface="Arial (Body)"/>
                <a:ea typeface="ＭＳ Ｐゴシック" charset="-128"/>
                <a:cs typeface="+mn-cs"/>
              </a:rPr>
              <a:t>while</a:t>
            </a:r>
            <a:r>
              <a:rPr lang="en-US" altLang="en-US" sz="2400" kern="1200" dirty="0">
                <a:solidFill>
                  <a:srgbClr val="000000"/>
                </a:solidFill>
                <a:latin typeface="Arial (Body)"/>
                <a:ea typeface="ＭＳ Ｐゴシック" charset="-128"/>
                <a:cs typeface="+mn-cs"/>
              </a:rPr>
              <a:t> loops with some complex expression—will the expression </a:t>
            </a:r>
            <a:r>
              <a:rPr lang="en-US" altLang="en-US" sz="2400" b="1" kern="1200" dirty="0">
                <a:solidFill>
                  <a:srgbClr val="000000"/>
                </a:solidFill>
                <a:latin typeface="Arial (Body)"/>
                <a:ea typeface="ＭＳ Ｐゴシック" charset="-128"/>
                <a:cs typeface="+mn-cs"/>
              </a:rPr>
              <a:t>ever</a:t>
            </a:r>
            <a:r>
              <a:rPr lang="en-US" altLang="en-US" sz="2400" kern="1200" dirty="0">
                <a:solidFill>
                  <a:srgbClr val="000000"/>
                </a:solidFill>
                <a:latin typeface="Arial (Body)"/>
                <a:ea typeface="ＭＳ Ｐゴシック" charset="-128"/>
                <a:cs typeface="+mn-cs"/>
              </a:rPr>
              <a:t> be false?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Now think about </a:t>
            </a:r>
            <a:r>
              <a:rPr lang="en-US" altLang="en-US" sz="2400" b="1" kern="1200" dirty="0">
                <a:solidFill>
                  <a:srgbClr val="000000"/>
                </a:solidFill>
                <a:latin typeface="Arial (Body)"/>
                <a:ea typeface="ＭＳ Ｐゴシック" charset="-128"/>
                <a:cs typeface="+mn-cs"/>
              </a:rPr>
              <a:t>nested</a:t>
            </a:r>
            <a:r>
              <a:rPr lang="en-US" altLang="en-US" sz="2400" kern="1200" dirty="0">
                <a:solidFill>
                  <a:srgbClr val="000000"/>
                </a:solidFill>
                <a:latin typeface="Arial (Body)"/>
                <a:ea typeface="ＭＳ Ｐゴシック" charset="-128"/>
                <a:cs typeface="+mn-cs"/>
              </a:rPr>
              <a:t> </a:t>
            </a:r>
            <a:r>
              <a:rPr lang="en-US" altLang="en-US" sz="2400" b="1" kern="1200" dirty="0">
                <a:solidFill>
                  <a:srgbClr val="000000"/>
                </a:solidFill>
                <a:latin typeface="Arial (Body)"/>
                <a:ea typeface="ＭＳ Ｐゴシック" charset="-128"/>
                <a:cs typeface="+mn-cs"/>
              </a:rPr>
              <a:t>while</a:t>
            </a:r>
            <a:r>
              <a:rPr lang="en-US" altLang="en-US" sz="2400" kern="1200" dirty="0">
                <a:solidFill>
                  <a:srgbClr val="000000"/>
                </a:solidFill>
                <a:latin typeface="Arial (Body)"/>
                <a:ea typeface="ＭＳ Ｐゴシック" charset="-128"/>
                <a:cs typeface="+mn-cs"/>
              </a:rPr>
              <a:t> loops, all complex…</a:t>
            </a:r>
          </a:p>
          <a:p>
            <a:pPr marL="255651" lvl="0" indent="-255651" fontAlgn="base">
              <a:spcAft>
                <a:spcPct val="0"/>
              </a:spcAft>
              <a:buFont typeface="Arial" panose="020B0604020202020204" pitchFamily="34" charset="0"/>
              <a:buChar char="•"/>
              <a:tabLst/>
            </a:pPr>
            <a:r>
              <a:rPr lang="en-US" altLang="en-US" sz="2400" kern="1200" dirty="0" smtClean="0">
                <a:solidFill>
                  <a:srgbClr val="000000"/>
                </a:solidFill>
                <a:latin typeface="Arial (Body)"/>
                <a:ea typeface="ＭＳ Ｐゴシック" charset="-128"/>
              </a:rPr>
              <a:t>It</a:t>
            </a:r>
            <a:r>
              <a:rPr lang="fr-FR" altLang="ja-JP"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s </a:t>
            </a:r>
            <a:r>
              <a:rPr lang="en-US" altLang="ja-JP" sz="2400" kern="1200" dirty="0">
                <a:solidFill>
                  <a:srgbClr val="000000"/>
                </a:solidFill>
                <a:latin typeface="Arial (Body)"/>
                <a:ea typeface="ＭＳ Ｐゴシック" charset="-128"/>
              </a:rPr>
              <a:t>been proven that such a program can never be written.</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8204214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Alan Turing</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5093368" cy="433961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Brilliant mathematician and computer scientist.</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Came up with a mathematical definition of what a computer could do…before one was even built!</a:t>
            </a:r>
          </a:p>
          <a:p>
            <a:pPr marL="741553" lvl="1" indent="-284353"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cs typeface="+mn-cs"/>
              </a:rPr>
              <a:t>The Turing machine was invented in answer to the question of what the limits of mathematics were: What is computable by a function?</a:t>
            </a:r>
          </a:p>
          <a:p>
            <a:pPr marL="255651" lvl="0" indent="-255651" fontAlgn="base">
              <a:spcAft>
                <a:spcPct val="0"/>
              </a:spcAft>
              <a:buFont typeface="Arial" panose="020B0604020202020204" pitchFamily="34" charset="0"/>
              <a:buChar char="•"/>
            </a:pPr>
            <a:r>
              <a:rPr lang="en-US" altLang="en-US" sz="2000" kern="1200" dirty="0">
                <a:solidFill>
                  <a:srgbClr val="000000"/>
                </a:solidFill>
                <a:latin typeface="Arial (Body)"/>
                <a:ea typeface="ＭＳ Ｐゴシック" charset="-128"/>
              </a:rPr>
              <a:t>He proved that the halting problem had no solution in 1936—almost ten years before the first computers were built.</a:t>
            </a:r>
          </a:p>
        </p:txBody>
      </p:sp>
      <p:pic>
        <p:nvPicPr>
          <p:cNvPr id="6" name="Picture 6" descr="A photo of Alan Tu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45618" y="1867235"/>
            <a:ext cx="2376487" cy="3641725"/>
          </a:xfrm>
          <a:prstGeom prst="rect">
            <a:avLst/>
          </a:prstGeom>
        </p:spPr>
      </p:pic>
    </p:spTree>
    <p:extLst>
      <p:ext uri="{BB962C8B-B14F-4D97-AF65-F5344CB8AC3E}">
        <p14:creationId xmlns:p14="http://schemas.microsoft.com/office/powerpoint/2010/main" val="41687852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is Photoshop Faster Than Python?</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3562483"/>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First, Photoshop is compiled.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Compiled programs run faster than interpreted programs.</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Second, Photoshop is optimized.</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Where things can be done smarter, Photoshop does it smarter.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For example, finding colors to be replaced can be made faster than the linear search that we used.</a:t>
            </a:r>
          </a:p>
        </p:txBody>
      </p:sp>
    </p:spTree>
    <p:extLst>
      <p:ext uri="{BB962C8B-B14F-4D97-AF65-F5344CB8AC3E}">
        <p14:creationId xmlns:p14="http://schemas.microsoft.com/office/powerpoint/2010/main" val="32724768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Can We Write a Program That Thinks?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239592"/>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Are human beings computable?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Can human intelligence be captured in an algorithm?</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Yes, we </a:t>
            </a:r>
            <a:r>
              <a:rPr lang="en-US" altLang="en-US" sz="2400" b="1" kern="1200" dirty="0">
                <a:solidFill>
                  <a:srgbClr val="000000"/>
                </a:solidFill>
                <a:latin typeface="Arial (Body)"/>
                <a:ea typeface="ＭＳ Ｐゴシック" charset="-128"/>
                <a:cs typeface="+mn-cs"/>
              </a:rPr>
              <a:t>can</a:t>
            </a:r>
            <a:r>
              <a:rPr lang="en-US" altLang="en-US" sz="2400" kern="1200" dirty="0">
                <a:solidFill>
                  <a:srgbClr val="000000"/>
                </a:solidFill>
                <a:latin typeface="Arial (Body)"/>
                <a:ea typeface="ＭＳ Ｐゴシック" charset="-128"/>
                <a:cs typeface="+mn-cs"/>
              </a:rPr>
              <a:t> debug programs, but there may be some programs that are too complex for humans to debug—we may fall under the Halting Problem, too.</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Is it Class P? Class </a:t>
            </a:r>
            <a:r>
              <a:rPr lang="en-US" altLang="en-US" sz="2400" kern="1200" dirty="0" smtClean="0">
                <a:solidFill>
                  <a:srgbClr val="000000"/>
                </a:solidFill>
                <a:latin typeface="Arial (Body)"/>
                <a:ea typeface="ＭＳ Ｐゴシック" charset="-128"/>
              </a:rPr>
              <a:t>N</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P? </a:t>
            </a:r>
            <a:r>
              <a:rPr lang="en-US" altLang="en-US" sz="2400" kern="1200" dirty="0">
                <a:solidFill>
                  <a:srgbClr val="000000"/>
                </a:solidFill>
                <a:latin typeface="Arial (Body)"/>
                <a:ea typeface="ＭＳ Ｐゴシック" charset="-128"/>
              </a:rPr>
              <a:t>Intractable?</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Are humans just computers in flesh?</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These are questions that artificial intelligence researchers and philosophers study today.</a:t>
            </a:r>
          </a:p>
        </p:txBody>
      </p:sp>
    </p:spTree>
    <p:extLst>
      <p:ext uri="{BB962C8B-B14F-4D97-AF65-F5344CB8AC3E}">
        <p14:creationId xmlns:p14="http://schemas.microsoft.com/office/powerpoint/2010/main" val="3003544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a:spcBef>
                <a:spcPct val="0"/>
              </a:spcBef>
              <a:buClrTx/>
              <a:defRPr/>
            </a:pPr>
            <a:r>
              <a:rPr lang="en-US" kern="1200" dirty="0" smtClean="0">
                <a:latin typeface="Times New Roman" panose="02020603050405020304" pitchFamily="18" charset="0"/>
                <a:ea typeface="ＭＳ Ｐゴシック" charset="0"/>
                <a:cs typeface="+mj-cs"/>
              </a:rPr>
              <a:t>What Makes One Computer Faster Than Another?</a:t>
            </a:r>
            <a:endParaRPr lang="en-US" kern="12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1"/>
            <a:ext cx="8229600" cy="180815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When your read an advertisement for a computer, what does it mean?</a:t>
            </a:r>
          </a:p>
          <a:p>
            <a:pPr marL="255651" lvl="0" indent="-255651"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rPr>
              <a:t>What parts mean that the computer is fast?</a:t>
            </a:r>
          </a:p>
          <a:p>
            <a:pPr marL="741553" lvl="1" indent="-284353" fontAlgn="base">
              <a:spcAft>
                <a:spcPct val="0"/>
              </a:spcAft>
              <a:buFont typeface="Arial" panose="020B0604020202020204" pitchFamily="34" charset="0"/>
              <a:buChar char="–"/>
            </a:pPr>
            <a:r>
              <a:rPr lang="en-US" altLang="en-US" sz="2200" kern="1200" dirty="0">
                <a:solidFill>
                  <a:srgbClr val="000000"/>
                </a:solidFill>
                <a:latin typeface="Arial (Body)"/>
                <a:ea typeface="ＭＳ Ｐゴシック" charset="-128"/>
                <a:cs typeface="+mn-cs"/>
              </a:rPr>
              <a:t>Answer: Depends on what parts you will need to be fast!</a:t>
            </a:r>
          </a:p>
        </p:txBody>
      </p:sp>
      <p:pic>
        <p:nvPicPr>
          <p:cNvPr id="4" name="Picture 3" descr="Screenshot of an advertisement contains the following information: Line 1. Key features: Intel R Core (trademark) i 3 dash 2120 processor; 4 G B, D D R 3 memory; 1 T B hard drive; Line 2. Windows 7 Home Premium; built in wireless networking; Line 3. H D M I output; 21 point 5 inches widescreen L E D monitor includ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872" y="3695909"/>
            <a:ext cx="7644543" cy="843588"/>
          </a:xfrm>
          <a:prstGeom prst="rect">
            <a:avLst/>
          </a:prstGeom>
        </p:spPr>
      </p:pic>
      <p:pic>
        <p:nvPicPr>
          <p:cNvPr id="5" name="Picture 4" descr="Screenshot of an advertisement contains the following information: Processor: Intel Registered symbol Atom trademark symbol Processor dual-core N 570, (1.66 G H z, 1 M B L 2 cache, 667 M H z F S B). Graphics: Intel registered symbol graphics media accelerator 3150. Display: 10.1 inches W S V G A (1024 by 600). Memory: 1024 M B, D D R 3, S D R A M Memory. Storage drive: 250 G B, 5400 R P M, S A T A, Hard driv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72" y="4827048"/>
            <a:ext cx="7346255" cy="1093684"/>
          </a:xfrm>
          <a:prstGeom prst="rect">
            <a:avLst/>
          </a:prstGeom>
        </p:spPr>
      </p:pic>
    </p:spTree>
    <p:extLst>
      <p:ext uri="{BB962C8B-B14F-4D97-AF65-F5344CB8AC3E}">
        <p14:creationId xmlns:p14="http://schemas.microsoft.com/office/powerpoint/2010/main" val="9341688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Clock Rate is a Drill Sergeant</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8352971" cy="3754844"/>
          </a:xfrm>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The clock yells </a:t>
            </a:r>
            <a:r>
              <a:rPr lang="en-US" altLang="ja-JP" sz="2400" kern="1200" dirty="0" smtClean="0">
                <a:solidFill>
                  <a:srgbClr val="000000"/>
                </a:solidFill>
                <a:latin typeface="+mn-lt"/>
                <a:ea typeface="ＭＳ Ｐゴシック" charset="-128"/>
              </a:rPr>
              <a:t>“Go</a:t>
            </a:r>
            <a:r>
              <a:rPr lang="en-US" altLang="ja-JP" sz="2400" kern="1200" dirty="0">
                <a:solidFill>
                  <a:srgbClr val="000000"/>
                </a:solidFill>
                <a:latin typeface="+mn-lt"/>
                <a:ea typeface="ＭＳ Ｐゴシック" charset="-128"/>
              </a:rPr>
              <a:t>! Go! Go</a:t>
            </a:r>
            <a:r>
              <a:rPr lang="en-US" altLang="ja-JP" sz="2400" kern="1200" dirty="0" smtClean="0">
                <a:solidFill>
                  <a:srgbClr val="000000"/>
                </a:solidFill>
                <a:latin typeface="+mn-lt"/>
                <a:ea typeface="ＭＳ Ｐゴシック" charset="-128"/>
              </a:rPr>
              <a:t>!” </a:t>
            </a:r>
            <a:r>
              <a:rPr lang="en-US" altLang="ja-JP" sz="2400" kern="1200" dirty="0">
                <a:solidFill>
                  <a:srgbClr val="000000"/>
                </a:solidFill>
                <a:latin typeface="+mn-lt"/>
                <a:ea typeface="ＭＳ Ｐゴシック" charset="-128"/>
              </a:rPr>
              <a:t>at a certain rate.</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Faster </a:t>
            </a:r>
            <a:r>
              <a:rPr lang="en-US" altLang="ja-JP" sz="2400" kern="1200" dirty="0" smtClean="0">
                <a:solidFill>
                  <a:srgbClr val="000000"/>
                </a:solidFill>
                <a:latin typeface="+mn-lt"/>
                <a:ea typeface="ＭＳ Ｐゴシック" charset="-128"/>
                <a:cs typeface="+mn-cs"/>
              </a:rPr>
              <a:t>“Go</a:t>
            </a:r>
            <a:r>
              <a:rPr lang="en-US" altLang="ja-JP" sz="2400" kern="1200" dirty="0">
                <a:solidFill>
                  <a:srgbClr val="000000"/>
                </a:solidFill>
                <a:latin typeface="+mn-lt"/>
                <a:ea typeface="ＭＳ Ｐゴシック" charset="-128"/>
                <a:cs typeface="+mn-cs"/>
              </a:rPr>
              <a:t>! Go! Go</a:t>
            </a:r>
            <a:r>
              <a:rPr lang="en-US" altLang="ja-JP" sz="2400" kern="1200" dirty="0" smtClean="0">
                <a:solidFill>
                  <a:srgbClr val="000000"/>
                </a:solidFill>
                <a:latin typeface="+mn-lt"/>
                <a:ea typeface="ＭＳ Ｐゴシック" charset="-128"/>
                <a:cs typeface="+mn-cs"/>
              </a:rPr>
              <a:t>!” </a:t>
            </a:r>
            <a:r>
              <a:rPr lang="en-US" altLang="ja-JP" sz="2400" kern="1200" dirty="0">
                <a:solidFill>
                  <a:srgbClr val="000000"/>
                </a:solidFill>
                <a:latin typeface="+mn-lt"/>
                <a:ea typeface="ＭＳ Ｐゴシック" charset="-128"/>
                <a:cs typeface="+mn-cs"/>
              </a:rPr>
              <a:t>generally means faster execution, within the same kind of processor.</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Some processors more efficient per </a:t>
            </a:r>
            <a:r>
              <a:rPr lang="en-US" altLang="ja-JP" sz="2400" kern="1200" dirty="0" smtClean="0">
                <a:solidFill>
                  <a:srgbClr val="000000"/>
                </a:solidFill>
                <a:latin typeface="+mn-lt"/>
                <a:ea typeface="ＭＳ Ｐゴシック" charset="-128"/>
                <a:cs typeface="+mn-cs"/>
              </a:rPr>
              <a:t>“Go!”</a:t>
            </a:r>
            <a:endParaRPr lang="en-US" altLang="ja-JP" sz="2400" kern="1200" dirty="0">
              <a:solidFill>
                <a:srgbClr val="000000"/>
              </a:solidFill>
              <a:latin typeface="+mn-lt"/>
              <a:ea typeface="ＭＳ Ｐゴシック" charset="-128"/>
              <a:cs typeface="+mn-cs"/>
            </a:endParaRP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Dual core means that there are two sergeants, two soldiers.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mn-lt"/>
                <a:ea typeface="ＭＳ Ｐゴシック" charset="-128"/>
                <a:cs typeface="+mn-cs"/>
              </a:rPr>
              <a:t>Can they do twice as much? If they work together well.</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mn-lt"/>
                <a:ea typeface="ＭＳ Ｐゴシック" charset="-128"/>
              </a:rPr>
              <a:t>Quad core means four, and so on.</a:t>
            </a:r>
          </a:p>
        </p:txBody>
      </p:sp>
    </p:spTree>
    <p:extLst>
      <p:ext uri="{BB962C8B-B14F-4D97-AF65-F5344CB8AC3E}">
        <p14:creationId xmlns:p14="http://schemas.microsoft.com/office/powerpoint/2010/main" val="2135480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Assembler and Machine Language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a:lstStyle/>
          <a:p>
            <a:pPr eaLnBrk="1" hangingPunct="1"/>
            <a:r>
              <a:rPr lang="en-US" altLang="en-US" sz="2400" dirty="0">
                <a:latin typeface="+mn-lt"/>
              </a:rPr>
              <a:t>Machine language looks just like a bunch of numbers.</a:t>
            </a:r>
          </a:p>
          <a:p>
            <a:pPr eaLnBrk="1" hangingPunct="1"/>
            <a:r>
              <a:rPr lang="en-US" altLang="en-US" sz="2400" b="1" dirty="0">
                <a:latin typeface="+mn-lt"/>
              </a:rPr>
              <a:t>Assembly language</a:t>
            </a:r>
            <a:r>
              <a:rPr lang="en-US" altLang="en-US" sz="2400" dirty="0">
                <a:latin typeface="+mn-lt"/>
              </a:rPr>
              <a:t> is a set of words that corresponds to the machine language.</a:t>
            </a:r>
          </a:p>
          <a:p>
            <a:pPr lvl="1" eaLnBrk="1" hangingPunct="1"/>
            <a:r>
              <a:rPr lang="en-US" altLang="en-US" sz="2400" dirty="0" smtClean="0">
                <a:latin typeface="+mn-lt"/>
              </a:rPr>
              <a:t>It</a:t>
            </a:r>
            <a:r>
              <a:rPr lang="fr-FR" altLang="ja-JP" sz="2400" dirty="0" smtClean="0">
                <a:latin typeface="+mn-lt"/>
              </a:rPr>
              <a:t>’</a:t>
            </a:r>
            <a:r>
              <a:rPr lang="en-US" altLang="ja-JP" sz="2400" dirty="0" smtClean="0">
                <a:latin typeface="+mn-lt"/>
              </a:rPr>
              <a:t>s </a:t>
            </a:r>
            <a:r>
              <a:rPr lang="en-US" altLang="ja-JP" sz="2400" dirty="0">
                <a:latin typeface="+mn-lt"/>
              </a:rPr>
              <a:t>a one-to-one relationship.</a:t>
            </a:r>
          </a:p>
          <a:p>
            <a:pPr lvl="1" eaLnBrk="1" hangingPunct="1"/>
            <a:r>
              <a:rPr lang="en-US" altLang="en-US" sz="2400" dirty="0">
                <a:latin typeface="+mn-lt"/>
              </a:rPr>
              <a:t>A word of assembly equals one machine language instruction, typically.</a:t>
            </a:r>
          </a:p>
          <a:p>
            <a:pPr lvl="2" eaLnBrk="1" hangingPunct="1"/>
            <a:r>
              <a:rPr lang="en-US" altLang="en-US" sz="2400" dirty="0">
                <a:latin typeface="+mn-lt"/>
              </a:rPr>
              <a:t>(Often, just a single byte</a:t>
            </a:r>
            <a:r>
              <a:rPr lang="en-US" altLang="en-US" sz="2400" dirty="0" smtClean="0">
                <a:latin typeface="+mn-lt"/>
              </a:rPr>
              <a:t>.)</a:t>
            </a:r>
            <a:endParaRPr lang="en-US" sz="2400" dirty="0">
              <a:latin typeface="+mn-lt"/>
            </a:endParaRPr>
          </a:p>
        </p:txBody>
      </p:sp>
    </p:spTree>
    <p:extLst>
      <p:ext uri="{BB962C8B-B14F-4D97-AF65-F5344CB8AC3E}">
        <p14:creationId xmlns:p14="http://schemas.microsoft.com/office/powerpoint/2010/main" val="35604932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Storage Types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Cache memory </a:t>
            </a:r>
            <a:r>
              <a:rPr lang="en-US" altLang="en-US" sz="2400" kern="1200" dirty="0">
                <a:solidFill>
                  <a:srgbClr val="000000"/>
                </a:solidFill>
                <a:latin typeface="Arial (Body)"/>
                <a:ea typeface="ＭＳ Ｐゴシック" charset="-128"/>
              </a:rPr>
              <a:t>is the space at your desk.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You can get to it fastest. Most expensive.</a:t>
            </a:r>
          </a:p>
          <a:p>
            <a:pPr marL="255651" lvl="0" indent="-255651" fontAlgn="base">
              <a:spcAft>
                <a:spcPct val="0"/>
              </a:spcAft>
              <a:buFont typeface="Arial" panose="020B0604020202020204" pitchFamily="34" charset="0"/>
              <a:buChar char="•"/>
              <a:tabLst/>
            </a:pPr>
            <a:r>
              <a:rPr lang="en-US" altLang="en-US" sz="2400" b="1" kern="1200" dirty="0" smtClean="0">
                <a:solidFill>
                  <a:srgbClr val="000000"/>
                </a:solidFill>
                <a:latin typeface="Arial (Body)"/>
                <a:ea typeface="ＭＳ Ｐゴシック" charset="-128"/>
              </a:rPr>
              <a:t>R</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A</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M</a:t>
            </a:r>
            <a:r>
              <a:rPr lang="en-US" altLang="en-US" sz="2400" i="1"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storage (</a:t>
            </a:r>
            <a:r>
              <a:rPr lang="pt-BR" altLang="en-US" sz="2400" kern="1200" dirty="0" smtClean="0">
                <a:solidFill>
                  <a:srgbClr val="000000"/>
                </a:solidFill>
                <a:latin typeface="Arial (Body)"/>
                <a:ea typeface="ＭＳ Ｐゴシック" charset="-128"/>
              </a:rPr>
              <a:t>S</a:t>
            </a:r>
            <a:r>
              <a:rPr lang="pt-BR" altLang="en-US" sz="100" kern="1200" dirty="0" smtClean="0">
                <a:solidFill>
                  <a:srgbClr val="000000"/>
                </a:solidFill>
                <a:latin typeface="Arial (Body)"/>
                <a:ea typeface="ＭＳ Ｐゴシック" charset="-128"/>
              </a:rPr>
              <a:t> </a:t>
            </a:r>
            <a:r>
              <a:rPr lang="pt-BR" altLang="en-US" sz="2400" kern="1200" dirty="0" smtClean="0">
                <a:solidFill>
                  <a:srgbClr val="000000"/>
                </a:solidFill>
                <a:latin typeface="Arial (Body)"/>
                <a:ea typeface="ＭＳ Ｐゴシック" charset="-128"/>
              </a:rPr>
              <a:t>D</a:t>
            </a:r>
            <a:r>
              <a:rPr lang="pt-BR" altLang="en-US" sz="100" kern="1200" dirty="0" smtClean="0">
                <a:solidFill>
                  <a:srgbClr val="000000"/>
                </a:solidFill>
                <a:latin typeface="Arial (Body)"/>
                <a:ea typeface="ＭＳ Ｐゴシック" charset="-128"/>
              </a:rPr>
              <a:t> </a:t>
            </a:r>
            <a:r>
              <a:rPr lang="pt-BR" altLang="en-US" sz="2400" kern="1200" dirty="0" smtClean="0">
                <a:solidFill>
                  <a:srgbClr val="000000"/>
                </a:solidFill>
                <a:latin typeface="Arial (Body)"/>
                <a:ea typeface="ＭＳ Ｐゴシック" charset="-128"/>
              </a:rPr>
              <a:t>R</a:t>
            </a:r>
            <a:r>
              <a:rPr lang="pt-BR" altLang="en-US" sz="100" kern="1200" dirty="0" smtClean="0">
                <a:solidFill>
                  <a:srgbClr val="000000"/>
                </a:solidFill>
                <a:latin typeface="Arial (Body)"/>
                <a:ea typeface="ＭＳ Ｐゴシック" charset="-128"/>
              </a:rPr>
              <a:t> </a:t>
            </a:r>
            <a:r>
              <a:rPr lang="pt-BR" altLang="en-US" sz="2400" kern="1200" dirty="0" smtClean="0">
                <a:solidFill>
                  <a:srgbClr val="000000"/>
                </a:solidFill>
                <a:latin typeface="Arial (Body)"/>
                <a:ea typeface="ＭＳ Ｐゴシック" charset="-128"/>
              </a:rPr>
              <a:t>A</a:t>
            </a:r>
            <a:r>
              <a:rPr lang="pt-BR" altLang="en-US" sz="100" kern="1200" dirty="0" smtClean="0">
                <a:solidFill>
                  <a:srgbClr val="000000"/>
                </a:solidFill>
                <a:latin typeface="Arial (Body)"/>
                <a:ea typeface="ＭＳ Ｐゴシック" charset="-128"/>
              </a:rPr>
              <a:t> </a:t>
            </a:r>
            <a:r>
              <a:rPr lang="pt-BR" altLang="en-US" sz="2400" kern="1200" dirty="0" smtClean="0">
                <a:solidFill>
                  <a:srgbClr val="000000"/>
                </a:solidFill>
                <a:latin typeface="Arial (Body)"/>
                <a:ea typeface="ＭＳ Ｐゴシック" charset="-128"/>
              </a:rPr>
              <a:t>M</a:t>
            </a:r>
            <a:r>
              <a:rPr lang="en-US" altLang="en-US" sz="2400" kern="1200" dirty="0" smtClean="0">
                <a:solidFill>
                  <a:srgbClr val="000000"/>
                </a:solidFill>
                <a:latin typeface="Arial (Body)"/>
                <a:ea typeface="ＭＳ Ｐゴシック" charset="-128"/>
              </a:rPr>
              <a:t>) </a:t>
            </a:r>
            <a:r>
              <a:rPr lang="en-US" altLang="en-US" sz="2400" kern="1200" dirty="0">
                <a:solidFill>
                  <a:srgbClr val="000000"/>
                </a:solidFill>
                <a:latin typeface="Arial (Body)"/>
                <a:ea typeface="ＭＳ Ｐゴシック" charset="-128"/>
              </a:rPr>
              <a:t>is the main memory.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1 megabyte is 1 million characters of memory.</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1 gigabyte is 1 billion characters.</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Slower than cache, </a:t>
            </a:r>
            <a:r>
              <a:rPr lang="en-US" altLang="en-US" sz="2400" b="1" kern="1200" dirty="0">
                <a:solidFill>
                  <a:srgbClr val="000000"/>
                </a:solidFill>
                <a:latin typeface="Arial (Body)"/>
                <a:ea typeface="ＭＳ Ｐゴシック" charset="-128"/>
                <a:cs typeface="+mn-cs"/>
              </a:rPr>
              <a:t>much</a:t>
            </a:r>
            <a:r>
              <a:rPr lang="en-US" altLang="en-US" sz="2400" kern="1200" dirty="0">
                <a:solidFill>
                  <a:srgbClr val="000000"/>
                </a:solidFill>
                <a:latin typeface="Arial (Body)"/>
                <a:ea typeface="ＭＳ Ｐゴシック" charset="-128"/>
                <a:cs typeface="+mn-cs"/>
              </a:rPr>
              <a:t> faster than disk.</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A</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 disappears </a:t>
            </a:r>
            <a:r>
              <a:rPr lang="en-US" altLang="en-US" sz="2400" kern="1200" dirty="0">
                <a:solidFill>
                  <a:srgbClr val="000000"/>
                </a:solidFill>
                <a:latin typeface="Arial (Body)"/>
                <a:ea typeface="ＭＳ Ｐゴシック" charset="-128"/>
                <a:cs typeface="+mn-cs"/>
              </a:rPr>
              <a:t>when the power is turned off</a:t>
            </a:r>
          </a:p>
          <a:p>
            <a:pPr marL="255651" lvl="0" indent="-255651" fontAlgn="base">
              <a:spcAft>
                <a:spcPct val="0"/>
              </a:spcAft>
              <a:buFont typeface="Arial" panose="020B0604020202020204" pitchFamily="34" charset="0"/>
              <a:buChar char="•"/>
              <a:tabLst/>
            </a:pPr>
            <a:r>
              <a:rPr lang="en-US" altLang="en-US" sz="2400" b="1" kern="1200" dirty="0">
                <a:solidFill>
                  <a:srgbClr val="000000"/>
                </a:solidFill>
                <a:latin typeface="Arial (Body)"/>
                <a:ea typeface="ＭＳ Ｐゴシック" charset="-128"/>
              </a:rPr>
              <a:t>Hard disk</a:t>
            </a:r>
            <a:r>
              <a:rPr lang="en-US" altLang="en-US" sz="2400" kern="1200" dirty="0">
                <a:solidFill>
                  <a:srgbClr val="000000"/>
                </a:solidFill>
                <a:latin typeface="Arial (Body)"/>
                <a:ea typeface="ＭＳ Ｐゴシック" charset="-128"/>
              </a:rPr>
              <a:t> is slowest memory but is permanent.</a:t>
            </a:r>
          </a:p>
          <a:p>
            <a:pPr marL="741553" lvl="1" indent="-284353" fontAlgn="base">
              <a:spcAft>
                <a:spcPct val="0"/>
              </a:spcAft>
              <a:buFont typeface="Arial" panose="020B0604020202020204" pitchFamily="34" charset="0"/>
              <a:buChar char="–"/>
            </a:pP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s </a:t>
            </a:r>
            <a:r>
              <a:rPr lang="en-US" altLang="ja-JP" sz="2400" kern="1200" dirty="0">
                <a:solidFill>
                  <a:srgbClr val="000000"/>
                </a:solidFill>
                <a:latin typeface="Arial (Body)"/>
                <a:ea typeface="ＭＳ Ｐゴシック" charset="-128"/>
                <a:cs typeface="+mn-cs"/>
              </a:rPr>
              <a:t>where you store your files.</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0185028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Storage Relationships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If you have too little </a:t>
            </a:r>
            <a:r>
              <a:rPr lang="en-US" altLang="en-US" sz="2400" kern="1200" dirty="0" smtClean="0">
                <a:solidFill>
                  <a:srgbClr val="000000"/>
                </a:solidFill>
                <a:latin typeface="Arial (Body)"/>
                <a:ea typeface="ＭＳ Ｐゴシック" charset="-128"/>
              </a:rPr>
              <a:t>R</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A</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M, </a:t>
            </a:r>
            <a:r>
              <a:rPr lang="en-US" altLang="en-US" sz="2400" kern="1200" dirty="0">
                <a:solidFill>
                  <a:srgbClr val="000000"/>
                </a:solidFill>
                <a:latin typeface="Arial (Body)"/>
                <a:ea typeface="ＭＳ Ｐゴシック" charset="-128"/>
              </a:rPr>
              <a:t>your computer will store some things on hard disk.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It will be slower to bring back into </a:t>
            </a:r>
            <a:r>
              <a:rPr lang="en-US" altLang="en-US" sz="2400" kern="1200" dirty="0" smtClean="0">
                <a:solidFill>
                  <a:srgbClr val="000000"/>
                </a:solidFill>
                <a:latin typeface="Arial (Body)"/>
                <a:ea typeface="ＭＳ Ｐゴシック" charset="-128"/>
                <a:cs typeface="+mn-cs"/>
              </a:rPr>
              <a:t>R</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A</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 for </a:t>
            </a:r>
            <a:r>
              <a:rPr lang="en-US" altLang="en-US" sz="2400" kern="1200" dirty="0">
                <a:solidFill>
                  <a:srgbClr val="000000"/>
                </a:solidFill>
                <a:latin typeface="Arial (Body)"/>
                <a:ea typeface="ＭＳ Ｐゴシック" charset="-128"/>
                <a:cs typeface="+mn-cs"/>
              </a:rPr>
              <a:t>the computer to use it.</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System bus describes how fast things can move around your computer.</a:t>
            </a:r>
          </a:p>
          <a:p>
            <a:pPr marL="255651" lvl="0" indent="-255651" fontAlgn="base">
              <a:spcAft>
                <a:spcPct val="0"/>
              </a:spcAft>
              <a:buFont typeface="Arial" panose="020B0604020202020204" pitchFamily="34" charset="0"/>
              <a:buChar char="•"/>
              <a:tabLst/>
            </a:pPr>
            <a:r>
              <a:rPr lang="en-US" altLang="en-US" sz="2400" kern="1200" dirty="0">
                <a:solidFill>
                  <a:srgbClr val="000000"/>
                </a:solidFill>
                <a:latin typeface="Arial (Body)"/>
                <a:ea typeface="ＭＳ Ｐゴシック" charset="-128"/>
              </a:rPr>
              <a:t>Network is even slower than hard disk.</a:t>
            </a:r>
          </a:p>
          <a:p>
            <a:pPr marL="741553" lvl="1" indent="-284353" fontAlgn="base">
              <a:spcAft>
                <a:spcPct val="0"/>
              </a:spcAft>
              <a:buFont typeface="Arial" panose="020B0604020202020204" pitchFamily="34" charset="0"/>
              <a:buChar char="–"/>
            </a:pPr>
            <a:r>
              <a:rPr lang="en-US" altLang="en-US" sz="2400" kern="1200" dirty="0">
                <a:solidFill>
                  <a:srgbClr val="000000"/>
                </a:solidFill>
                <a:latin typeface="Arial (Body)"/>
                <a:ea typeface="ＭＳ Ｐゴシック" charset="-128"/>
                <a:cs typeface="+mn-cs"/>
              </a:rPr>
              <a:t>If </a:t>
            </a:r>
            <a:r>
              <a:rPr lang="en-US" altLang="en-US" sz="2400" kern="1200" dirty="0" smtClean="0">
                <a:solidFill>
                  <a:srgbClr val="000000"/>
                </a:solidFill>
                <a:latin typeface="Arial (Body)"/>
                <a:ea typeface="ＭＳ Ｐゴシック" charset="-128"/>
                <a:cs typeface="+mn-cs"/>
              </a:rPr>
              <a:t>you</a:t>
            </a:r>
            <a:r>
              <a:rPr lang="fr-FR" altLang="ja-JP" sz="2400" kern="1200" dirty="0" smtClean="0">
                <a:solidFill>
                  <a:srgbClr val="000000"/>
                </a:solidFill>
                <a:latin typeface="Arial (Body)"/>
                <a:ea typeface="ＭＳ Ｐゴシック" charset="-128"/>
                <a:cs typeface="+mn-cs"/>
              </a:rPr>
              <a:t>’</a:t>
            </a:r>
            <a:r>
              <a:rPr lang="en-US" altLang="ja-JP" sz="2400" kern="1200" dirty="0" smtClean="0">
                <a:solidFill>
                  <a:srgbClr val="000000"/>
                </a:solidFill>
                <a:latin typeface="Arial (Body)"/>
                <a:ea typeface="ＭＳ Ｐゴシック" charset="-128"/>
                <a:cs typeface="+mn-cs"/>
              </a:rPr>
              <a:t>re </a:t>
            </a:r>
            <a:r>
              <a:rPr lang="en-US" altLang="ja-JP" sz="2400" kern="1200" dirty="0">
                <a:solidFill>
                  <a:srgbClr val="000000"/>
                </a:solidFill>
                <a:latin typeface="Arial (Body)"/>
                <a:ea typeface="ＭＳ Ｐゴシック" charset="-128"/>
                <a:cs typeface="+mn-cs"/>
              </a:rPr>
              <a:t>grabbing a web page from the network, onto the hard disk, and into </a:t>
            </a:r>
            <a:r>
              <a:rPr lang="en-US" altLang="ja-JP" sz="2400" kern="1200" dirty="0" smtClean="0">
                <a:solidFill>
                  <a:srgbClr val="000000"/>
                </a:solidFill>
                <a:latin typeface="Arial (Body)"/>
                <a:ea typeface="ＭＳ Ｐゴシック" charset="-128"/>
                <a:cs typeface="+mn-cs"/>
              </a:rPr>
              <a:t>R</a:t>
            </a:r>
            <a:r>
              <a:rPr lang="en-US" altLang="ja-JP" sz="100" kern="1200" dirty="0" smtClean="0">
                <a:solidFill>
                  <a:srgbClr val="000000"/>
                </a:solidFill>
                <a:latin typeface="Arial (Body)"/>
                <a:ea typeface="ＭＳ Ｐゴシック" charset="-128"/>
                <a:cs typeface="+mn-cs"/>
              </a:rPr>
              <a:t> </a:t>
            </a:r>
            <a:r>
              <a:rPr lang="en-US" altLang="ja-JP" sz="2400" kern="1200" dirty="0" smtClean="0">
                <a:solidFill>
                  <a:srgbClr val="000000"/>
                </a:solidFill>
                <a:latin typeface="Arial (Body)"/>
                <a:ea typeface="ＭＳ Ｐゴシック" charset="-128"/>
                <a:cs typeface="+mn-cs"/>
              </a:rPr>
              <a:t>A</a:t>
            </a:r>
            <a:r>
              <a:rPr lang="en-US" altLang="ja-JP" sz="100" kern="1200" dirty="0" smtClean="0">
                <a:solidFill>
                  <a:srgbClr val="000000"/>
                </a:solidFill>
                <a:latin typeface="Arial (Body)"/>
                <a:ea typeface="ＭＳ Ｐゴシック" charset="-128"/>
                <a:cs typeface="+mn-cs"/>
              </a:rPr>
              <a:t> </a:t>
            </a:r>
            <a:r>
              <a:rPr lang="en-US" altLang="ja-JP" sz="2400" kern="1200" dirty="0" smtClean="0">
                <a:solidFill>
                  <a:srgbClr val="000000"/>
                </a:solidFill>
                <a:latin typeface="Arial (Body)"/>
                <a:ea typeface="ＭＳ Ｐゴシック" charset="-128"/>
                <a:cs typeface="+mn-cs"/>
              </a:rPr>
              <a:t>M, </a:t>
            </a:r>
            <a:r>
              <a:rPr lang="en-US" altLang="ja-JP" sz="2400" kern="1200" dirty="0">
                <a:solidFill>
                  <a:srgbClr val="000000"/>
                </a:solidFill>
                <a:latin typeface="Arial (Body)"/>
                <a:ea typeface="ＭＳ Ｐゴシック" charset="-128"/>
                <a:cs typeface="+mn-cs"/>
              </a:rPr>
              <a:t>the network speed will be the limiting factor.</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14678399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smtClean="0">
                <a:latin typeface="Times New Roman" panose="02020603050405020304" pitchFamily="18" charset="0"/>
              </a:rPr>
              <a:t>Copyright</a:t>
            </a:r>
            <a:endParaRPr lang="en-US" dirty="0">
              <a:latin typeface="Times New Roman" panose="02020603050405020304" pitchFamily="18" charset="0"/>
            </a:endParaRP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tIns="91425">
            <a:sp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Each Kind of Processor Has </a:t>
            </a:r>
            <a:r>
              <a:rPr lang="en-US" altLang="en-US" kern="1200" dirty="0" smtClean="0">
                <a:latin typeface="Times New Roman" panose="02020603050405020304" pitchFamily="18" charset="0"/>
                <a:ea typeface="ＭＳ Ｐゴシック" charset="-128"/>
              </a:rPr>
              <a:t>its </a:t>
            </a:r>
            <a:r>
              <a:rPr lang="en-US" altLang="en-US" kern="1200" dirty="0">
                <a:latin typeface="Times New Roman" panose="02020603050405020304" pitchFamily="18" charset="0"/>
                <a:ea typeface="ＭＳ Ｐゴシック" charset="-128"/>
              </a:rPr>
              <a:t>Own Machine Language</a:t>
            </a:r>
          </a:p>
        </p:txBody>
      </p:sp>
      <p:sp>
        <p:nvSpPr>
          <p:cNvPr id="3" name="Content Placeholder 2"/>
          <p:cNvSpPr>
            <a:spLocks noGrp="1"/>
          </p:cNvSpPr>
          <p:nvPr>
            <p:ph type="body" idx="1"/>
          </p:nvPr>
        </p:nvSpPr>
        <p:spPr>
          <a:xfrm>
            <a:off x="457200" y="1600200"/>
            <a:ext cx="4937760" cy="3277790"/>
          </a:xfrm>
        </p:spPr>
        <p:txBody>
          <a:bodyPr wrap="square" lIns="91425" tIns="91425" rIns="91425" bIns="91425">
            <a:spAutoFit/>
          </a:bodyPr>
          <a:lstStyle/>
          <a:p>
            <a:pPr marL="255651" lvl="0" indent="-255651">
              <a:spcAft>
                <a:spcPct val="0"/>
              </a:spcAft>
              <a:buFont typeface="Arial" panose="020B0604020202020204" pitchFamily="34" charset="0"/>
              <a:buChar char="•"/>
              <a:defRPr/>
            </a:pPr>
            <a:r>
              <a:rPr lang="en-US" sz="2200" kern="1200" dirty="0">
                <a:solidFill>
                  <a:srgbClr val="000000"/>
                </a:solidFill>
                <a:latin typeface="Arial (Body)"/>
                <a:ea typeface="ＭＳ Ｐゴシック" charset="0"/>
                <a:cs typeface="+mn-cs"/>
              </a:rPr>
              <a:t>Older Apple computers typically used </a:t>
            </a:r>
            <a:r>
              <a:rPr lang="en-US" sz="2200" kern="1200" dirty="0" smtClean="0">
                <a:solidFill>
                  <a:srgbClr val="000000"/>
                </a:solidFill>
                <a:latin typeface="Arial (Body)"/>
                <a:ea typeface="ＭＳ Ｐゴシック" charset="0"/>
                <a:cs typeface="+mn-cs"/>
              </a:rPr>
              <a:t>C</a:t>
            </a:r>
            <a:r>
              <a:rPr lang="en-US" sz="100" kern="1200" dirty="0" smtClean="0">
                <a:solidFill>
                  <a:srgbClr val="000000"/>
                </a:solidFill>
                <a:latin typeface="Arial (Body)"/>
                <a:ea typeface="ＭＳ Ｐゴシック" charset="0"/>
                <a:cs typeface="+mn-cs"/>
              </a:rPr>
              <a:t> </a:t>
            </a:r>
            <a:r>
              <a:rPr lang="en-US" sz="2200" kern="1200" dirty="0" smtClean="0">
                <a:solidFill>
                  <a:srgbClr val="000000"/>
                </a:solidFill>
                <a:latin typeface="Arial (Body)"/>
                <a:ea typeface="ＭＳ Ｐゴシック" charset="0"/>
                <a:cs typeface="+mn-cs"/>
              </a:rPr>
              <a:t>P</a:t>
            </a:r>
            <a:r>
              <a:rPr lang="en-US" sz="100" kern="1200" dirty="0" smtClean="0">
                <a:solidFill>
                  <a:srgbClr val="000000"/>
                </a:solidFill>
                <a:latin typeface="Arial (Body)"/>
                <a:ea typeface="ＭＳ Ｐゴシック" charset="0"/>
                <a:cs typeface="+mn-cs"/>
              </a:rPr>
              <a:t> </a:t>
            </a:r>
            <a:r>
              <a:rPr lang="en-US" sz="2200" kern="1200" dirty="0" smtClean="0">
                <a:solidFill>
                  <a:srgbClr val="000000"/>
                </a:solidFill>
                <a:latin typeface="Arial (Body)"/>
                <a:ea typeface="ＭＳ Ｐゴシック" charset="0"/>
                <a:cs typeface="+mn-cs"/>
              </a:rPr>
              <a:t>U (</a:t>
            </a:r>
            <a:r>
              <a:rPr lang="en-US" sz="2200" b="1" kern="1200" dirty="0">
                <a:solidFill>
                  <a:srgbClr val="000000"/>
                </a:solidFill>
                <a:latin typeface="Arial (Body)"/>
                <a:ea typeface="ＭＳ Ｐゴシック" charset="0"/>
                <a:cs typeface="+mn-cs"/>
              </a:rPr>
              <a:t>processor</a:t>
            </a:r>
            <a:r>
              <a:rPr lang="en-US" sz="2200" i="1" kern="1200" dirty="0">
                <a:solidFill>
                  <a:srgbClr val="000000"/>
                </a:solidFill>
                <a:latin typeface="Arial (Body)"/>
                <a:ea typeface="ＭＳ Ｐゴシック" charset="0"/>
                <a:cs typeface="+mn-cs"/>
              </a:rPr>
              <a:t>)</a:t>
            </a:r>
            <a:r>
              <a:rPr lang="en-US" sz="2200" kern="1200" dirty="0">
                <a:solidFill>
                  <a:srgbClr val="000000"/>
                </a:solidFill>
                <a:latin typeface="Arial (Body)"/>
                <a:ea typeface="ＭＳ Ｐゴシック" charset="0"/>
                <a:cs typeface="+mn-cs"/>
              </a:rPr>
              <a:t> chips called G3 or G4.</a:t>
            </a:r>
          </a:p>
          <a:p>
            <a:pPr marL="255651" lvl="0" indent="-255651">
              <a:spcAft>
                <a:spcPct val="0"/>
              </a:spcAft>
              <a:buFont typeface="Arial" panose="020B0604020202020204" pitchFamily="34" charset="0"/>
              <a:buChar char="•"/>
              <a:defRPr/>
            </a:pPr>
            <a:r>
              <a:rPr lang="en-US" sz="2200" kern="1200" dirty="0">
                <a:solidFill>
                  <a:srgbClr val="000000"/>
                </a:solidFill>
                <a:latin typeface="Arial (Body)"/>
                <a:ea typeface="ＭＳ Ｐゴシック" charset="0"/>
                <a:cs typeface="+mn-cs"/>
              </a:rPr>
              <a:t>Computers running Microsoft Windows use Pentium-compatible processors.</a:t>
            </a:r>
          </a:p>
          <a:p>
            <a:pPr marL="255651" lvl="0" indent="-255651">
              <a:spcAft>
                <a:spcPct val="0"/>
              </a:spcAft>
              <a:buFont typeface="Arial" panose="020B0604020202020204" pitchFamily="34" charset="0"/>
              <a:buChar char="•"/>
              <a:defRPr/>
            </a:pPr>
            <a:r>
              <a:rPr lang="en-US" sz="2200" kern="1200" dirty="0">
                <a:solidFill>
                  <a:srgbClr val="000000"/>
                </a:solidFill>
                <a:latin typeface="Arial (Body)"/>
                <a:ea typeface="ＭＳ Ｐゴシック" charset="0"/>
                <a:cs typeface="+mn-cs"/>
              </a:rPr>
              <a:t>There are other processors called Alpha, </a:t>
            </a:r>
            <a:r>
              <a:rPr lang="en-US" sz="2200" kern="1200" dirty="0" smtClean="0">
                <a:solidFill>
                  <a:srgbClr val="000000"/>
                </a:solidFill>
                <a:latin typeface="Arial (Body)"/>
                <a:ea typeface="ＭＳ Ｐゴシック" charset="0"/>
                <a:cs typeface="+mn-cs"/>
              </a:rPr>
              <a:t>L</a:t>
            </a:r>
            <a:r>
              <a:rPr lang="en-US" sz="100" kern="1200" dirty="0" smtClean="0">
                <a:solidFill>
                  <a:srgbClr val="000000"/>
                </a:solidFill>
                <a:latin typeface="Arial (Body)"/>
                <a:ea typeface="ＭＳ Ｐゴシック" charset="0"/>
                <a:cs typeface="+mn-cs"/>
              </a:rPr>
              <a:t> </a:t>
            </a:r>
            <a:r>
              <a:rPr lang="en-US" sz="2200" kern="1200" dirty="0" smtClean="0">
                <a:solidFill>
                  <a:srgbClr val="000000"/>
                </a:solidFill>
                <a:latin typeface="Arial (Body)"/>
                <a:ea typeface="ＭＳ Ｐゴシック" charset="0"/>
                <a:cs typeface="+mn-cs"/>
              </a:rPr>
              <a:t>S</a:t>
            </a:r>
            <a:r>
              <a:rPr lang="en-US" sz="100" kern="1200" dirty="0" smtClean="0">
                <a:solidFill>
                  <a:srgbClr val="000000"/>
                </a:solidFill>
                <a:latin typeface="Arial (Body)"/>
                <a:ea typeface="ＭＳ Ｐゴシック" charset="0"/>
                <a:cs typeface="+mn-cs"/>
              </a:rPr>
              <a:t> </a:t>
            </a:r>
            <a:r>
              <a:rPr lang="en-US" sz="2200" kern="1200" dirty="0" smtClean="0">
                <a:solidFill>
                  <a:srgbClr val="000000"/>
                </a:solidFill>
                <a:latin typeface="Arial (Body)"/>
                <a:ea typeface="ＭＳ Ｐゴシック" charset="0"/>
                <a:cs typeface="+mn-cs"/>
              </a:rPr>
              <a:t>I-11, </a:t>
            </a:r>
            <a:r>
              <a:rPr lang="en-US" sz="2200" kern="1200" dirty="0">
                <a:solidFill>
                  <a:srgbClr val="000000"/>
                </a:solidFill>
                <a:latin typeface="Arial (Body)"/>
                <a:ea typeface="ＭＳ Ｐゴシック" charset="0"/>
                <a:cs typeface="+mn-cs"/>
              </a:rPr>
              <a:t>and on and on.</a:t>
            </a:r>
          </a:p>
        </p:txBody>
      </p:sp>
      <p:pic>
        <p:nvPicPr>
          <p:cNvPr id="7" name="Picture 5" descr="Input is provided by hard disk and keyboard to central processing unit also called the C P U. C P U processes input based upon instructions from memory and final output is displayed. The output is stored in memory and hard d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32120" y="2172890"/>
            <a:ext cx="3048000" cy="2705100"/>
          </a:xfrm>
          <a:prstGeom prst="rect">
            <a:avLst/>
          </a:prstGeom>
        </p:spPr>
      </p:pic>
      <p:sp>
        <p:nvSpPr>
          <p:cNvPr id="4" name="Content Placeholder 3"/>
          <p:cNvSpPr>
            <a:spLocks noGrp="1"/>
          </p:cNvSpPr>
          <p:nvPr>
            <p:ph idx="4294967295"/>
          </p:nvPr>
        </p:nvSpPr>
        <p:spPr>
          <a:xfrm>
            <a:off x="457201" y="5149424"/>
            <a:ext cx="8229599" cy="523875"/>
          </a:xfrm>
        </p:spPr>
        <p:txBody>
          <a:bodyPr wrap="square" lIns="91425" tIns="91425" rIns="91425" bIns="91425">
            <a:spAutoFit/>
          </a:bodyPr>
          <a:lstStyle/>
          <a:p>
            <a:pPr marL="0" lvl="0" indent="0" fontAlgn="base">
              <a:spcAft>
                <a:spcPct val="0"/>
              </a:spcAft>
              <a:buNone/>
            </a:pPr>
            <a:r>
              <a:rPr lang="en-US" altLang="en-US" sz="2200" kern="1200" dirty="0">
                <a:solidFill>
                  <a:srgbClr val="000000"/>
                </a:solidFill>
                <a:latin typeface="Arial (Body)"/>
                <a:ea typeface="ＭＳ Ｐゴシック" charset="-128"/>
                <a:cs typeface="+mn-cs"/>
              </a:rPr>
              <a:t>Each processor understands only its </a:t>
            </a:r>
            <a:r>
              <a:rPr lang="en-US" altLang="en-US" sz="2200" b="1" kern="1200" dirty="0">
                <a:solidFill>
                  <a:srgbClr val="000000"/>
                </a:solidFill>
                <a:latin typeface="Arial (Body)"/>
                <a:ea typeface="ＭＳ Ｐゴシック" charset="-128"/>
                <a:cs typeface="+mn-cs"/>
              </a:rPr>
              <a:t>own</a:t>
            </a:r>
            <a:r>
              <a:rPr lang="en-US" altLang="en-US" sz="2200" kern="1200" dirty="0">
                <a:solidFill>
                  <a:srgbClr val="000000"/>
                </a:solidFill>
                <a:latin typeface="Arial (Body)"/>
                <a:ea typeface="ＭＳ Ｐゴシック" charset="-128"/>
                <a:cs typeface="+mn-cs"/>
              </a:rPr>
              <a:t> machine language</a:t>
            </a:r>
          </a:p>
        </p:txBody>
      </p:sp>
    </p:spTree>
    <p:extLst>
      <p:ext uri="{BB962C8B-B14F-4D97-AF65-F5344CB8AC3E}">
        <p14:creationId xmlns:p14="http://schemas.microsoft.com/office/powerpoint/2010/main" val="2049921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9236</TotalTime>
  <Words>4643</Words>
  <Application>Microsoft Office PowerPoint</Application>
  <PresentationFormat>On-screen Show (4:3)</PresentationFormat>
  <Paragraphs>406</Paragraphs>
  <Slides>82</Slides>
  <Notes>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3" baseType="lpstr">
      <vt:lpstr>ＭＳ Ｐゴシック</vt:lpstr>
      <vt:lpstr>Arial</vt:lpstr>
      <vt:lpstr>Arial (Body)</vt:lpstr>
      <vt:lpstr>Noto Sans Symbols</vt:lpstr>
      <vt:lpstr>Times New Roman</vt:lpstr>
      <vt:lpstr>Verdana</vt:lpstr>
      <vt:lpstr>Wingdings</vt:lpstr>
      <vt:lpstr>Wingdings 2</vt:lpstr>
      <vt:lpstr>508 Lecture</vt:lpstr>
      <vt:lpstr>1_508 Lecture</vt:lpstr>
      <vt:lpstr>Equation</vt:lpstr>
      <vt:lpstr>Introduction to Computing and Programming in Python™: A Multimedia Approach</vt:lpstr>
      <vt:lpstr>Learning Objectives</vt:lpstr>
      <vt:lpstr>What is Fast on a Computer?</vt:lpstr>
      <vt:lpstr>Big Speed Differences</vt:lpstr>
      <vt:lpstr>Where Does the Speed Go?</vt:lpstr>
      <vt:lpstr>What a Computer Really Understands</vt:lpstr>
      <vt:lpstr>Machine Language Trips the Right Switches</vt:lpstr>
      <vt:lpstr>Assembler and Machine Language</vt:lpstr>
      <vt:lpstr>Each Kind of Processor Has its Own Machine Language</vt:lpstr>
      <vt:lpstr>Assembly Instructions</vt:lpstr>
      <vt:lpstr>An Example Assembly Language Program</vt:lpstr>
      <vt:lpstr>Assembler → Machine</vt:lpstr>
      <vt:lpstr>Another Example</vt:lpstr>
      <vt:lpstr>Why Don’t We Teach Everyone Assembly Language?</vt:lpstr>
      <vt:lpstr>Devices are Also Just Memory</vt:lpstr>
      <vt:lpstr>Machine Language Is Executed Very Quickly</vt:lpstr>
      <vt:lpstr>Applications are Typically Compiled</vt:lpstr>
      <vt:lpstr>An Example (1 of 2)</vt:lpstr>
      <vt:lpstr>An Example (2 of 2)</vt:lpstr>
      <vt:lpstr>A Sample Solution</vt:lpstr>
      <vt:lpstr>Running do graphic left parenthesis right parenthesis</vt:lpstr>
      <vt:lpstr>We’ve Invented a New Language</vt:lpstr>
      <vt:lpstr>Would This Run Faster?</vt:lpstr>
      <vt:lpstr>Does the Exact Same Thing</vt:lpstr>
      <vt:lpstr>Which Do You Think Will Run Faster?</vt:lpstr>
      <vt:lpstr>Could We Generate That Second Program?</vt:lpstr>
      <vt:lpstr>Introducing a Compiler</vt:lpstr>
      <vt:lpstr>Why Do We Write Programs?</vt:lpstr>
      <vt:lpstr>Which One Leads to Shorter Time Overall?</vt:lpstr>
      <vt:lpstr>Applications are Compiled</vt:lpstr>
      <vt:lpstr>Java Programs Typically Don’t Compile to Machine Language</vt:lpstr>
      <vt:lpstr>What Good is It to Run Only on a Computer That Doesn’t Exist?!?</vt:lpstr>
      <vt:lpstr>Java Runs on Everything…</vt:lpstr>
      <vt:lpstr>What Happens When You Execute a Python Statement in J E S</vt:lpstr>
      <vt:lpstr>Is It Any Wonder That Python Programs in J E S are Slower?</vt:lpstr>
      <vt:lpstr>Challenge: What Makes a Program Fast? (1 of 2)</vt:lpstr>
      <vt:lpstr>Challenge: What Makes a Program Fast? (2 of 2)</vt:lpstr>
      <vt:lpstr>Why Use an Interpreter?</vt:lpstr>
      <vt:lpstr>Why Interpret? (1 of 2)</vt:lpstr>
      <vt:lpstr>Why Interpret? (2 of 2)</vt:lpstr>
      <vt:lpstr>More Than One Way to Solve a Problem</vt:lpstr>
      <vt:lpstr>Our Programs (Functions) Implement Algorithms</vt:lpstr>
      <vt:lpstr>Recall These Two Functions (1 of 2)</vt:lpstr>
      <vt:lpstr>Recall These Two Functions (2 of 2)</vt:lpstr>
      <vt:lpstr>Both of These Functions Implement a Sampling Algorithm</vt:lpstr>
      <vt:lpstr>How Do We Compare Algorithms?</vt:lpstr>
      <vt:lpstr>Which One of These is More Complex in Big-O Notation?</vt:lpstr>
      <vt:lpstr>Spelling out the Complexity</vt:lpstr>
      <vt:lpstr>Does It Make Sense to Clump the Body as One Step?</vt:lpstr>
      <vt:lpstr>Nested Loops are Multiplicative</vt:lpstr>
      <vt:lpstr>The Complexity in Big-O</vt:lpstr>
      <vt:lpstr>How About Movie Code?</vt:lpstr>
      <vt:lpstr>Why is Movie Code So Slow?</vt:lpstr>
      <vt:lpstr>Sound vs. Pictures vs. Movies</vt:lpstr>
      <vt:lpstr>Not All Algorithms are the Same Complexity</vt:lpstr>
      <vt:lpstr>Puzzle</vt:lpstr>
      <vt:lpstr>Finding Something in the Dictionary</vt:lpstr>
      <vt:lpstr>Implementing a Linear Search Algorithm</vt:lpstr>
      <vt:lpstr>A Better Search in a Sorted List</vt:lpstr>
      <vt:lpstr>Implementing a Binary Search</vt:lpstr>
      <vt:lpstr>Running the Binary Search</vt:lpstr>
      <vt:lpstr>Thought Experiment: Optimize Your Song</vt:lpstr>
      <vt:lpstr>How Many Combinations are There?</vt:lpstr>
      <vt:lpstr>Handling Our 60 Sounds</vt:lpstr>
      <vt:lpstr>Spelling It out</vt:lpstr>
      <vt:lpstr>Optimization is a Very Complex Problem</vt:lpstr>
      <vt:lpstr>Challenge</vt:lpstr>
      <vt:lpstr>The Traveling Salesman Problem</vt:lpstr>
      <vt:lpstr>The Traveling Salesman Problem Currently Can’t be Solved</vt:lpstr>
      <vt:lpstr>How Fast Big-Oh Functions Change (1 of 2)</vt:lpstr>
      <vt:lpstr>How Fast Big-Oh Functions Change (2 of 2)</vt:lpstr>
      <vt:lpstr>Class P, Intractable, and Class N P</vt:lpstr>
      <vt:lpstr>Then There are Impossible Problems</vt:lpstr>
      <vt:lpstr>The Halting Problem</vt:lpstr>
      <vt:lpstr>Alan Turing</vt:lpstr>
      <vt:lpstr>Why is Photoshop Faster Than Python?</vt:lpstr>
      <vt:lpstr>Can We Write a Program That Thinks?</vt:lpstr>
      <vt:lpstr>What Makes One Computer Faster Than Another?</vt:lpstr>
      <vt:lpstr>Clock Rate is a Drill Sergeant</vt:lpstr>
      <vt:lpstr>Storage Types</vt:lpstr>
      <vt:lpstr>Storage Relationships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P, Pavendan (Cognizant)</cp:lastModifiedBy>
  <cp:revision>1225</cp:revision>
  <dcterms:modified xsi:type="dcterms:W3CDTF">2018-04-27T04:42:27Z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